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7" r:id="rId4"/>
    <p:sldMasterId id="2147483668" r:id="rId5"/>
    <p:sldMasterId id="2147483669" r:id="rId6"/>
    <p:sldMasterId id="2147483670" r:id="rId7"/>
    <p:sldMasterId id="2147483671" r:id="rId8"/>
    <p:sldMasterId id="214748367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Lst>
  <p:sldSz cy="68580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169920" cy="480060"/>
          </a:xfrm>
          <a:prstGeom prst="rect">
            <a:avLst/>
          </a:prstGeom>
          <a:noFill/>
          <a:ln>
            <a:noFill/>
          </a:ln>
        </p:spPr>
        <p:txBody>
          <a:bodyPr anchorCtr="0" anchor="t" bIns="47850" lIns="95725" spcFirstLastPara="1" rIns="95725" wrap="square" tIns="47850"/>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47850" lIns="95725" spcFirstLastPara="1" rIns="95725" wrap="square" tIns="47850"/>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19474"/>
            <a:ext cx="3169920" cy="480060"/>
          </a:xfrm>
          <a:prstGeom prst="rect">
            <a:avLst/>
          </a:prstGeom>
          <a:noFill/>
          <a:ln>
            <a:noFill/>
          </a:ln>
        </p:spPr>
        <p:txBody>
          <a:bodyPr anchorCtr="0" anchor="b" bIns="47850" lIns="95725" spcFirstLastPara="1" rIns="95725" wrap="square" tIns="47850"/>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131" name="Google Shape;131;p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There are a few things you can do to ensure your success</a:t>
            </a:r>
            <a:endParaRPr/>
          </a:p>
        </p:txBody>
      </p:sp>
      <p:sp>
        <p:nvSpPr>
          <p:cNvPr id="206" name="Google Shape;206;p1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212" name="Google Shape;212;p1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First off, don’t be this guy.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Those that have the hardest time in the program are not the ones who came in knowing no programming.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not the ones who haven’t played around with HTML, CSS, or Javascript.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the ones who walk in thinking they either A) Know more than they do. Or B) Are experts in a completely different field.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something that stops people like this from accepting the reality. </a:t>
            </a:r>
            <a:endParaRPr/>
          </a:p>
        </p:txBody>
      </p:sp>
      <p:sp>
        <p:nvSpPr>
          <p:cNvPr id="218" name="Google Shape;218;p1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Be this guy.</a:t>
            </a:r>
            <a:br>
              <a:rPr lang="en-US"/>
            </a:br>
            <a:br>
              <a:rPr lang="en-US"/>
            </a:br>
            <a:r>
              <a:rPr b="0" i="0" lang="en-US" sz="1200">
                <a:solidFill>
                  <a:schemeClr val="dk1"/>
                </a:solidFill>
                <a:latin typeface="Calibri"/>
                <a:ea typeface="Calibri"/>
                <a:cs typeface="Calibri"/>
                <a:sym typeface="Calibri"/>
              </a:rPr>
              <a:t>Having a humble attitude is the first requirement of being successful in this program. </a:t>
            </a:r>
            <a:endParaRPr/>
          </a:p>
        </p:txBody>
      </p:sp>
      <p:sp>
        <p:nvSpPr>
          <p:cNvPr id="225" name="Google Shape;225;p1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232" name="Google Shape;232;p1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Don’t be frustrated! Keep an open mind – you’re here to learn.</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a:p>
        </p:txBody>
      </p:sp>
      <p:sp>
        <p:nvSpPr>
          <p:cNvPr id="239" name="Google Shape;239;p1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You are a blank slate.</a:t>
            </a:r>
            <a:br>
              <a:rPr lang="en-US"/>
            </a:br>
            <a:br>
              <a:rPr lang="en-US"/>
            </a:br>
            <a:r>
              <a:rPr lang="en-US"/>
              <a:t>Seriously. Don’t lose sight of this image. At first it may feel intimidating. Knowing how little you know. But relish the opportunity and take the privileges it comes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have permission to struggle. To fail. To not “get” everything immediately. </a:t>
            </a:r>
            <a:endParaRPr/>
          </a:p>
        </p:txBody>
      </p:sp>
      <p:sp>
        <p:nvSpPr>
          <p:cNvPr id="246" name="Google Shape;246;p1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So how does one learn? Well…</a:t>
            </a:r>
            <a:endParaRPr/>
          </a:p>
        </p:txBody>
      </p:sp>
      <p:sp>
        <p:nvSpPr>
          <p:cNvPr id="253" name="Google Shape;253;p1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a:t>… there are a few obstacles in the 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Things that will frustrate you…</a:t>
            </a:r>
            <a:endParaRPr/>
          </a:p>
        </p:txBody>
      </p:sp>
      <p:sp>
        <p:nvSpPr>
          <p:cNvPr id="259" name="Google Shape;259;p1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Obstacle 1</a:t>
            </a:r>
            <a:br>
              <a:rPr lang="en-US"/>
            </a:br>
            <a:br>
              <a:rPr lang="en-US"/>
            </a:br>
            <a:r>
              <a:rPr b="0" i="0" lang="en-US" sz="1200">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It’s confusing, difficult, and there’s a ton to learn. But it’s super rewarding when you _do_ learn why your code broke or is working.</a:t>
            </a:r>
            <a:endParaRPr/>
          </a:p>
        </p:txBody>
      </p:sp>
      <p:sp>
        <p:nvSpPr>
          <p:cNvPr id="266" name="Google Shape;266;p1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This class is, after all, about you – so let’s do some introductions.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may also want to ask “Fears about class?” – that can turn a little negative, so be ready to dissuade/make happy the students if you do ask this)</a:t>
            </a:r>
            <a:endParaRPr/>
          </a:p>
        </p:txBody>
      </p:sp>
      <p:sp>
        <p:nvSpPr>
          <p:cNvPr id="138" name="Google Shape;138;p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Obstacle 2</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There will be many moments where you will doubt yourself.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Everyone is on the same page as you. No-one in this classroom is dumb. You all have varying backgrounds with differing experiences and exposure.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Everyone was where you are at some point in their career. Every single developer. Me too. </a:t>
            </a:r>
            <a:r>
              <a:rPr b="0" i="0"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 takes time but you have what it takes; you were selected for this program because we know you have what it takes.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few weeks will be difficult, but everyone will be on a pretty level playing field a few weeks in.</a:t>
            </a:r>
            <a:endParaRPr/>
          </a:p>
        </p:txBody>
      </p:sp>
      <p:sp>
        <p:nvSpPr>
          <p:cNvPr id="273" name="Google Shape;273;p2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Obstacle 2 – you have a ton of ground to cover!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There’s a lot to learn, and it can be intimidating. But honestly, 6 months will be over before you know it.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a:p>
          <a:p>
            <a:pPr indent="0" lvl="0" marL="0" rtl="0" algn="l">
              <a:spcBef>
                <a:spcPts val="0"/>
              </a:spcBef>
              <a:spcAft>
                <a:spcPts val="0"/>
              </a:spcAft>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a:p>
          <a:p>
            <a:pPr indent="0" lvl="0" marL="0" rtl="0" algn="l">
              <a:spcBef>
                <a:spcPts val="0"/>
              </a:spcBef>
              <a:spcAft>
                <a:spcPts val="0"/>
              </a:spcAft>
              <a:buNone/>
            </a:pPr>
            <a:r>
              <a:t/>
            </a:r>
            <a:endParaRPr/>
          </a:p>
        </p:txBody>
      </p:sp>
      <p:sp>
        <p:nvSpPr>
          <p:cNvPr id="280" name="Google Shape;280;p2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2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2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And will take a while to master. Persisting in general is the #1 hardest thing in this course.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Perhaps tied with having self-confidence (talk about imposter syndrome).</a:t>
            </a:r>
            <a:endParaRPr/>
          </a:p>
          <a:p>
            <a:pPr indent="0" lvl="0" marL="0" rtl="0" algn="l">
              <a:spcBef>
                <a:spcPts val="0"/>
              </a:spcBef>
              <a:spcAft>
                <a:spcPts val="0"/>
              </a:spcAft>
              <a:buNone/>
            </a:pPr>
            <a:r>
              <a:t/>
            </a:r>
            <a:endParaRPr/>
          </a:p>
        </p:txBody>
      </p:sp>
      <p:sp>
        <p:nvSpPr>
          <p:cNvPr id="287" name="Google Shape;287;p2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2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Frustration = learning, seriously. Here’s the author of a pretty famous book on the mean stack: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do we get through this frustration and actually learn?</a:t>
            </a:r>
            <a:endParaRPr/>
          </a:p>
        </p:txBody>
      </p:sp>
      <p:sp>
        <p:nvSpPr>
          <p:cNvPr id="294" name="Google Shape;294;p2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2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03" name="Google Shape;303;p2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12" name="Google Shape;312;p2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Questions?</a:t>
            </a:r>
            <a:endParaRPr/>
          </a:p>
        </p:txBody>
      </p:sp>
      <p:sp>
        <p:nvSpPr>
          <p:cNvPr id="321" name="Google Shape;321;p2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30" name="Google Shape;330;p2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Of course, to do this, you’ll need to be great at googling!</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This is arguably the best/most important skill you can use.</a:t>
            </a:r>
            <a:endParaRPr/>
          </a:p>
          <a:p>
            <a:pPr indent="-171450" lvl="0" marL="171450" rtl="0" algn="l">
              <a:spcBef>
                <a:spcPts val="0"/>
              </a:spcBef>
              <a:spcAft>
                <a:spcPts val="0"/>
              </a:spcAft>
              <a:buClr>
                <a:schemeClr val="dk1"/>
              </a:buClr>
              <a:buSzPts val="1200"/>
              <a:buFont typeface="Calibri"/>
              <a:buChar char="-"/>
            </a:pPr>
            <a:r>
              <a:rPr lang="en-US"/>
              <a:t> It’s silly, but being able to find the answers to your questions is extremely important, and people won’t always be around. Google should almost always be your first go-to (it has almost every answer, if you know how to find it).</a:t>
            </a:r>
            <a:endParaRPr/>
          </a:p>
        </p:txBody>
      </p:sp>
      <p:sp>
        <p:nvSpPr>
          <p:cNvPr id="339" name="Google Shape;339;p2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2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Now that we’ve talked about the journey and how to be successful, let’s talk about the stops along the way.</a:t>
            </a:r>
            <a:endParaRPr/>
          </a:p>
        </p:txBody>
      </p:sp>
      <p:sp>
        <p:nvSpPr>
          <p:cNvPr id="347" name="Google Shape;347;p2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Enough about you, time to talk about me.</a:t>
            </a:r>
            <a:endParaRPr/>
          </a:p>
        </p:txBody>
      </p:sp>
      <p:sp>
        <p:nvSpPr>
          <p:cNvPr id="146" name="Google Shape;146;p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3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3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marR="0" rtl="0" algn="l">
              <a:lnSpc>
                <a:spcPct val="100000"/>
              </a:lnSpc>
              <a:spcBef>
                <a:spcPts val="0"/>
              </a:spcBef>
              <a:spcAft>
                <a:spcPts val="0"/>
              </a:spcAft>
              <a:buClr>
                <a:schemeClr val="dk1"/>
              </a:buClr>
              <a:buSzPts val="1200"/>
              <a:buFont typeface="Calibri"/>
              <a:buNone/>
            </a:pPr>
            <a:r>
              <a:rPr lang="en-US"/>
              <a:t>Here’s what our days will look like.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Question: How do you learn to code? (NEXT)</a:t>
            </a:r>
            <a:endParaRPr/>
          </a:p>
          <a:p>
            <a:pPr indent="0" lvl="0" marL="0" rtl="0" algn="l">
              <a:spcBef>
                <a:spcPts val="0"/>
              </a:spcBef>
              <a:spcAft>
                <a:spcPts val="0"/>
              </a:spcAft>
              <a:buNone/>
            </a:pPr>
            <a:r>
              <a:t/>
            </a:r>
            <a:endParaRPr/>
          </a:p>
        </p:txBody>
      </p:sp>
      <p:sp>
        <p:nvSpPr>
          <p:cNvPr id="353" name="Google Shape;353;p3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3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By coding! Unfortunate, right?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get a ton of in-class practice reading and writing code, so the course quickly becomes “code-centric”.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days will be much less presentation-heavy than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Questions?</a:t>
            </a:r>
            <a:endParaRPr/>
          </a:p>
        </p:txBody>
      </p:sp>
      <p:sp>
        <p:nvSpPr>
          <p:cNvPr id="360" name="Google Shape;360;p3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3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So next up I want to spend a little bit of time checking that everyone has everything they need installed (from the pre-work).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can check off all of these things, spend this time helping your neighbors. This should become a habit – try to ask for help form your neighbors before going to a TA (you will both learn more along the way). &lt; We’ll talk more about this soon.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said, let’s check some things off of a list.</a:t>
            </a:r>
            <a:endParaRPr/>
          </a:p>
        </p:txBody>
      </p:sp>
      <p:sp>
        <p:nvSpPr>
          <p:cNvPr id="370" name="Google Shape;370;p3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3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76" name="Google Shape;376;p3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3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3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83" name="Google Shape;383;p3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3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3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90" name="Google Shape;390;p3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6: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396" name="Google Shape;396;p3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3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So what exactly does it mean to be a “full stack developer?”</a:t>
            </a:r>
            <a:endParaRPr/>
          </a:p>
        </p:txBody>
      </p:sp>
      <p:sp>
        <p:nvSpPr>
          <p:cNvPr id="402" name="Google Shape;402;p3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3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3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Let’s use YouTube as an example. (Go to YouTube and do basic 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You’ll learn all of this in time, but a basic YouTube search requires two things:</a:t>
            </a:r>
            <a:endParaRPr/>
          </a:p>
          <a:p>
            <a:pPr indent="-228600" lvl="0" marL="228600" rtl="0" algn="l">
              <a:spcBef>
                <a:spcPts val="0"/>
              </a:spcBef>
              <a:spcAft>
                <a:spcPts val="0"/>
              </a:spcAft>
              <a:buClr>
                <a:schemeClr val="dk1"/>
              </a:buClr>
              <a:buSzPts val="1200"/>
              <a:buFont typeface="Calibri"/>
              <a:buAutoNum type="arabicParenR"/>
            </a:pPr>
            <a:r>
              <a:rPr lang="en-US"/>
              <a:t>A ”frontend” – the graphical user interface which responds to what I type</a:t>
            </a:r>
            <a:endParaRPr/>
          </a:p>
          <a:p>
            <a:pPr indent="-228600" lvl="0" marL="228600" rtl="0" algn="l">
              <a:spcBef>
                <a:spcPts val="0"/>
              </a:spcBef>
              <a:spcAft>
                <a:spcPts val="0"/>
              </a:spcAft>
              <a:buClr>
                <a:schemeClr val="dk1"/>
              </a:buClr>
              <a:buSzPts val="1200"/>
              <a:buFont typeface="Calibri"/>
              <a:buAutoNum type="arabicParenR"/>
            </a:pPr>
            <a:r>
              <a:rPr lang="en-US"/>
              <a:t>A “backend” – the code on the “server side” that is able to do the logic behind the search, find the relevant videos, and send them along</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(Go to next slide)</a:t>
            </a:r>
            <a:endParaRPr/>
          </a:p>
        </p:txBody>
      </p:sp>
      <p:sp>
        <p:nvSpPr>
          <p:cNvPr id="409" name="Google Shape;409;p3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3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Websites today are all about reading code for these components – “front end” and “back end”</a:t>
            </a:r>
            <a:endParaRPr/>
          </a:p>
        </p:txBody>
      </p:sp>
      <p:sp>
        <p:nvSpPr>
          <p:cNvPr id="416" name="Google Shape;416;p3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Here’s this cool thing I built. It does X and it’s important because 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Questions?</a:t>
            </a:r>
            <a:endParaRPr/>
          </a:p>
        </p:txBody>
      </p:sp>
      <p:sp>
        <p:nvSpPr>
          <p:cNvPr id="155" name="Google Shape;155;p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4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4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That is “Full-Stack Development” – you build can and will build the whole thing.</a:t>
            </a:r>
            <a:endParaRPr/>
          </a:p>
        </p:txBody>
      </p:sp>
      <p:sp>
        <p:nvSpPr>
          <p:cNvPr id="425" name="Google Shape;425;p4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4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In this course, you’ll learn everything you need to be able to do this – </a:t>
            </a:r>
            <a:br>
              <a:rPr lang="en-US"/>
            </a:br>
            <a:endParaRPr/>
          </a:p>
          <a:p>
            <a:pPr indent="0" lvl="0" marL="0" rtl="0" algn="l">
              <a:spcBef>
                <a:spcPts val="0"/>
              </a:spcBef>
              <a:spcAft>
                <a:spcPts val="0"/>
              </a:spcAft>
              <a:buNone/>
            </a:pPr>
            <a:r>
              <a:rPr lang="en-US"/>
              <a:t>you’ll be able to build complex web applications even as a single developer.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4" name="Google Shape;434;p4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42: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454" name="Google Shape;454;p4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4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43: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The terminal is the portal to your computer – it allows you to run and even script commands that can create files, folders,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extremely important that you get intimately familiar with the terminal as soon as possible, as you’ll use it for almost everything. It is fast and powerful.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a:t>
            </a:r>
            <a:endParaRPr/>
          </a:p>
        </p:txBody>
      </p:sp>
      <p:sp>
        <p:nvSpPr>
          <p:cNvPr id="460" name="Google Shape;460;p43: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4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4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So let’s run through a couple of examples.</a:t>
            </a:r>
            <a:endParaRPr/>
          </a:p>
        </p:txBody>
      </p:sp>
      <p:sp>
        <p:nvSpPr>
          <p:cNvPr id="467" name="Google Shape;467;p4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45: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Your turn!</a:t>
            </a:r>
            <a:endParaRPr/>
          </a:p>
        </p:txBody>
      </p:sp>
      <p:sp>
        <p:nvSpPr>
          <p:cNvPr id="474" name="Google Shape;474;p45: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4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4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483" name="Google Shape;483;p4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4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4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Re-ask the questions after a couple of minutes walking neighbor-discussion:</a:t>
            </a:r>
            <a:endParaRPr/>
          </a:p>
          <a:p>
            <a:pPr indent="-171450" lvl="0" marL="171450" rtl="0" algn="l">
              <a:spcBef>
                <a:spcPts val="0"/>
              </a:spcBef>
              <a:spcAft>
                <a:spcPts val="0"/>
              </a:spcAft>
              <a:buClr>
                <a:schemeClr val="dk1"/>
              </a:buClr>
              <a:buSzPts val="1200"/>
              <a:buFont typeface="Calibri"/>
              <a:buChar char="-"/>
            </a:pPr>
            <a:r>
              <a:rPr lang="en-US"/>
              <a:t>How do you create a new folder?</a:t>
            </a:r>
            <a:endParaRPr/>
          </a:p>
          <a:p>
            <a:pPr indent="-171450" lvl="0" marL="171450" rtl="0" algn="l">
              <a:spcBef>
                <a:spcPts val="0"/>
              </a:spcBef>
              <a:spcAft>
                <a:spcPts val="0"/>
              </a:spcAft>
              <a:buClr>
                <a:schemeClr val="dk1"/>
              </a:buClr>
              <a:buSzPts val="1200"/>
              <a:buFont typeface="Calibri"/>
              <a:buChar char="-"/>
            </a:pPr>
            <a:r>
              <a:rPr lang="en-US"/>
              <a:t>How do you create a new file?</a:t>
            </a:r>
            <a:endParaRPr/>
          </a:p>
        </p:txBody>
      </p:sp>
      <p:sp>
        <p:nvSpPr>
          <p:cNvPr id="492" name="Google Shape;492;p4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4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4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lang="en-US"/>
              <a:t>Now that you can create HTML files from the terminal, let’s create one and actually write some HTML.</a:t>
            </a:r>
            <a:endParaRPr/>
          </a:p>
        </p:txBody>
      </p:sp>
      <p:sp>
        <p:nvSpPr>
          <p:cNvPr id="500" name="Google Shape;500;p4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4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4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06" name="Google Shape;506;p4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50: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50: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16" name="Google Shape;516;p50: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51: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51: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24" name="Google Shape;524;p51: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52: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52: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32" name="Google Shape;532;p52: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53:notes"/>
          <p:cNvSpPr txBox="1"/>
          <p:nvPr>
            <p:ph idx="1" type="body"/>
          </p:nvPr>
        </p:nvSpPr>
        <p:spPr>
          <a:xfrm>
            <a:off x="731520" y="4560570"/>
            <a:ext cx="5852160" cy="4320540"/>
          </a:xfrm>
          <a:prstGeom prst="rect">
            <a:avLst/>
          </a:prstGeom>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39" name="Google Shape;539;p53: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54: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54: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545" name="Google Shape;545;p54: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6: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167" name="Google Shape;167;p6: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7: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176" name="Google Shape;176;p7: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8: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8: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t/>
            </a:r>
            <a:endParaRPr/>
          </a:p>
        </p:txBody>
      </p:sp>
      <p:sp>
        <p:nvSpPr>
          <p:cNvPr id="192" name="Google Shape;192;p8: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9:notes"/>
          <p:cNvSpPr/>
          <p:nvPr>
            <p:ph idx="2" type="sldImg"/>
          </p:nvPr>
        </p:nvSpPr>
        <p:spPr>
          <a:xfrm>
            <a:off x="1257300" y="719138"/>
            <a:ext cx="48006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9:notes"/>
          <p:cNvSpPr txBox="1"/>
          <p:nvPr>
            <p:ph idx="1" type="body"/>
          </p:nvPr>
        </p:nvSpPr>
        <p:spPr>
          <a:xfrm>
            <a:off x="731520" y="4560570"/>
            <a:ext cx="5852160" cy="4320540"/>
          </a:xfrm>
          <a:prstGeom prst="rect">
            <a:avLst/>
          </a:prstGeom>
          <a:noFill/>
          <a:ln>
            <a:noFill/>
          </a:ln>
        </p:spPr>
        <p:txBody>
          <a:bodyPr anchorCtr="0" anchor="t" bIns="47850" lIns="95725" spcFirstLastPara="1" rIns="95725" wrap="square" tIns="4785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This program will not be a traditional college class. We're here to support you 100% of the way to really help you achieve their goals.</a:t>
            </a:r>
            <a:endParaRPr/>
          </a:p>
        </p:txBody>
      </p:sp>
      <p:sp>
        <p:nvSpPr>
          <p:cNvPr id="199" name="Google Shape;199;p9:notes"/>
          <p:cNvSpPr txBox="1"/>
          <p:nvPr>
            <p:ph idx="12" type="sldNum"/>
          </p:nvPr>
        </p:nvSpPr>
        <p:spPr>
          <a:xfrm>
            <a:off x="4143587" y="9119474"/>
            <a:ext cx="3169920" cy="480060"/>
          </a:xfrm>
          <a:prstGeom prst="rect">
            <a:avLst/>
          </a:prstGeom>
          <a:noFill/>
          <a:ln>
            <a:noFill/>
          </a:ln>
        </p:spPr>
        <p:txBody>
          <a:bodyPr anchorCtr="0" anchor="b" bIns="47850" lIns="95725" spcFirstLastPara="1" rIns="95725" wrap="square" tIns="478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3F3F3F"/>
        </a:solidFill>
      </p:bgPr>
    </p:bg>
    <p:spTree>
      <p:nvGrpSpPr>
        <p:cNvPr id="12" name="Shape 12"/>
        <p:cNvGrpSpPr/>
        <p:nvPr/>
      </p:nvGrpSpPr>
      <p:grpSpPr>
        <a:xfrm>
          <a:off x="0" y="0"/>
          <a:ext cx="0" cy="0"/>
          <a:chOff x="0" y="0"/>
          <a:chExt cx="0" cy="0"/>
        </a:xfrm>
      </p:grpSpPr>
      <p:sp>
        <p:nvSpPr>
          <p:cNvPr id="13" name="Google Shape;13;p2"/>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 name="Google Shape;14;p2"/>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5" name="Google Shape;15;p2"/>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u="none" cap="none" strike="noStrike">
              <a:solidFill>
                <a:schemeClr val="lt1"/>
              </a:solidFill>
              <a:latin typeface="Arial"/>
              <a:ea typeface="Arial"/>
              <a:cs typeface="Arial"/>
              <a:sym typeface="Arial"/>
            </a:endParaRPr>
          </a:p>
        </p:txBody>
      </p:sp>
      <p:sp>
        <p:nvSpPr>
          <p:cNvPr id="16" name="Google Shape;16;p2"/>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70" name="Shape 70"/>
        <p:cNvGrpSpPr/>
        <p:nvPr/>
      </p:nvGrpSpPr>
      <p:grpSpPr>
        <a:xfrm>
          <a:off x="0" y="0"/>
          <a:ext cx="0" cy="0"/>
          <a:chOff x="0" y="0"/>
          <a:chExt cx="0" cy="0"/>
        </a:xfrm>
      </p:grpSpPr>
      <p:sp>
        <p:nvSpPr>
          <p:cNvPr id="71" name="Google Shape;71;p13"/>
          <p:cNvSpPr/>
          <p:nvPr/>
        </p:nvSpPr>
        <p:spPr>
          <a:xfrm>
            <a:off x="-5871" y="6410337"/>
            <a:ext cx="9155741" cy="457748"/>
          </a:xfrm>
          <a:prstGeom prst="flowChartProcess">
            <a:avLst/>
          </a:prstGeom>
          <a:solidFill>
            <a:srgbClr val="D110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72" name="Google Shape;72;p13"/>
          <p:cNvSpPr txBox="1"/>
          <p:nvPr/>
        </p:nvSpPr>
        <p:spPr>
          <a:xfrm>
            <a:off x="533400" y="6531609"/>
            <a:ext cx="2787650" cy="2152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 2016 | UCFB - All Rights Reserved</a:t>
            </a:r>
            <a:endParaRPr/>
          </a:p>
        </p:txBody>
      </p:sp>
      <p:sp>
        <p:nvSpPr>
          <p:cNvPr id="73" name="Google Shape;73;p1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4" name="Google Shape;74;p13"/>
          <p:cNvCxnSpPr/>
          <p:nvPr/>
        </p:nvCxnSpPr>
        <p:spPr>
          <a:xfrm>
            <a:off x="0" y="653854"/>
            <a:ext cx="9144000" cy="0"/>
          </a:xfrm>
          <a:prstGeom prst="straightConnector1">
            <a:avLst/>
          </a:prstGeom>
          <a:noFill/>
          <a:ln cap="flat" cmpd="sng" w="41275">
            <a:solidFill>
              <a:srgbClr val="C83232"/>
            </a:solidFill>
            <a:prstDash val="solid"/>
            <a:miter lim="800000"/>
            <a:headEnd len="sm" w="sm" type="none"/>
            <a:tailEnd len="sm" w="sm" type="none"/>
          </a:ln>
        </p:spPr>
      </p:cxnSp>
      <p:pic>
        <p:nvPicPr>
          <p:cNvPr id="75" name="Google Shape;75;p13"/>
          <p:cNvPicPr preferRelativeResize="0"/>
          <p:nvPr/>
        </p:nvPicPr>
        <p:blipFill rotWithShape="1">
          <a:blip r:embed="rId2">
            <a:alphaModFix/>
          </a:blip>
          <a:srcRect b="0" l="0" r="0" t="0"/>
          <a:stretch/>
        </p:blipFill>
        <p:spPr>
          <a:xfrm>
            <a:off x="-5871" y="6410337"/>
            <a:ext cx="3968271" cy="447663"/>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3F3F3F"/>
        </a:solidFill>
      </p:bgPr>
    </p:bg>
    <p:spTree>
      <p:nvGrpSpPr>
        <p:cNvPr id="79" name="Shape 79"/>
        <p:cNvGrpSpPr/>
        <p:nvPr/>
      </p:nvGrpSpPr>
      <p:grpSpPr>
        <a:xfrm>
          <a:off x="0" y="0"/>
          <a:ext cx="0" cy="0"/>
          <a:chOff x="0" y="0"/>
          <a:chExt cx="0" cy="0"/>
        </a:xfrm>
      </p:grpSpPr>
      <p:sp>
        <p:nvSpPr>
          <p:cNvPr id="80" name="Google Shape;80;p15"/>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1" name="Google Shape;81;p15"/>
          <p:cNvSpPr txBox="1"/>
          <p:nvPr/>
        </p:nvSpPr>
        <p:spPr>
          <a:xfrm>
            <a:off x="426892" y="3962400"/>
            <a:ext cx="3535508" cy="45338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1950"/>
              <a:buFont typeface="Arial"/>
              <a:buNone/>
            </a:pPr>
            <a:r>
              <a:rPr b="1" lang="en-US" sz="1950">
                <a:solidFill>
                  <a:schemeClr val="lt1"/>
                </a:solidFill>
                <a:latin typeface="Arial"/>
                <a:ea typeface="Arial"/>
                <a:cs typeface="Arial"/>
                <a:sym typeface="Arial"/>
              </a:rPr>
              <a:t>The Coding Bootcamp</a:t>
            </a:r>
            <a:endParaRPr sz="1950">
              <a:solidFill>
                <a:schemeClr val="lt1"/>
              </a:solidFill>
              <a:latin typeface="Arial"/>
              <a:ea typeface="Arial"/>
              <a:cs typeface="Arial"/>
              <a:sym typeface="Arial"/>
            </a:endParaRPr>
          </a:p>
        </p:txBody>
      </p:sp>
      <p:sp>
        <p:nvSpPr>
          <p:cNvPr id="82" name="Google Shape;82;p15"/>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3F3F3F"/>
        </a:solidFill>
      </p:bgPr>
    </p:bg>
    <p:spTree>
      <p:nvGrpSpPr>
        <p:cNvPr id="83" name="Shape 83"/>
        <p:cNvGrpSpPr/>
        <p:nvPr/>
      </p:nvGrpSpPr>
      <p:grpSpPr>
        <a:xfrm>
          <a:off x="0" y="0"/>
          <a:ext cx="0" cy="0"/>
          <a:chOff x="0" y="0"/>
          <a:chExt cx="0" cy="0"/>
        </a:xfrm>
      </p:grpSpPr>
      <p:sp>
        <p:nvSpPr>
          <p:cNvPr id="84" name="Google Shape;84;p16"/>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85" name="Google Shape;85;p16"/>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a:solidFill>
                <a:schemeClr val="lt1"/>
              </a:solidFill>
              <a:latin typeface="Arial"/>
              <a:ea typeface="Arial"/>
              <a:cs typeface="Arial"/>
              <a:sym typeface="Arial"/>
            </a:endParaRPr>
          </a:p>
        </p:txBody>
      </p:sp>
      <p:sp>
        <p:nvSpPr>
          <p:cNvPr id="86" name="Google Shape;86;p1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87" name="Shape 87"/>
        <p:cNvGrpSpPr/>
        <p:nvPr/>
      </p:nvGrpSpPr>
      <p:grpSpPr>
        <a:xfrm>
          <a:off x="0" y="0"/>
          <a:ext cx="0" cy="0"/>
          <a:chOff x="0" y="0"/>
          <a:chExt cx="0" cy="0"/>
        </a:xfrm>
      </p:grpSpPr>
      <p:sp>
        <p:nvSpPr>
          <p:cNvPr id="88" name="Google Shape;88;p17"/>
          <p:cNvSpPr/>
          <p:nvPr/>
        </p:nvSpPr>
        <p:spPr>
          <a:xfrm>
            <a:off x="-5871" y="6410337"/>
            <a:ext cx="9155741" cy="457748"/>
          </a:xfrm>
          <a:prstGeom prst="flowChartProcess">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89" name="Google Shape;89;p1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90" name="Google Shape;90;p17"/>
          <p:cNvCxnSpPr/>
          <p:nvPr/>
        </p:nvCxnSpPr>
        <p:spPr>
          <a:xfrm>
            <a:off x="0" y="653854"/>
            <a:ext cx="9144000" cy="0"/>
          </a:xfrm>
          <a:prstGeom prst="straightConnector1">
            <a:avLst/>
          </a:prstGeom>
          <a:noFill/>
          <a:ln cap="flat" cmpd="sng" w="41275">
            <a:solidFill>
              <a:srgbClr val="3F3F3F"/>
            </a:solidFill>
            <a:prstDash val="solid"/>
            <a:miter lim="800000"/>
            <a:headEnd len="sm" w="sm" type="none"/>
            <a:tailEnd len="sm" w="sm" type="none"/>
          </a:ln>
        </p:spPr>
      </p:cxn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BF5700"/>
        </a:solidFill>
      </p:bgPr>
    </p:bg>
    <p:spTree>
      <p:nvGrpSpPr>
        <p:cNvPr id="94" name="Shape 94"/>
        <p:cNvGrpSpPr/>
        <p:nvPr/>
      </p:nvGrpSpPr>
      <p:grpSpPr>
        <a:xfrm>
          <a:off x="0" y="0"/>
          <a:ext cx="0" cy="0"/>
          <a:chOff x="0" y="0"/>
          <a:chExt cx="0" cy="0"/>
        </a:xfrm>
      </p:grpSpPr>
      <p:sp>
        <p:nvSpPr>
          <p:cNvPr id="95" name="Google Shape;95;p19"/>
          <p:cNvSpPr/>
          <p:nvPr/>
        </p:nvSpPr>
        <p:spPr>
          <a:xfrm flipH="1" rot="10800000">
            <a:off x="426892" y="3691893"/>
            <a:ext cx="6888308" cy="4571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96" name="Google Shape;96;p19"/>
          <p:cNvSpPr txBox="1"/>
          <p:nvPr/>
        </p:nvSpPr>
        <p:spPr>
          <a:xfrm>
            <a:off x="426892" y="3963847"/>
            <a:ext cx="4678508" cy="45338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1950"/>
              <a:buFont typeface="Arial"/>
              <a:buNone/>
            </a:pPr>
            <a:r>
              <a:rPr b="1" lang="en-US" sz="1950">
                <a:solidFill>
                  <a:schemeClr val="lt1"/>
                </a:solidFill>
                <a:latin typeface="Arial"/>
                <a:ea typeface="Arial"/>
                <a:cs typeface="Arial"/>
                <a:sym typeface="Arial"/>
              </a:rPr>
              <a:t>The Coding Bootcamp at UT Austin</a:t>
            </a:r>
            <a:endParaRPr sz="1950">
              <a:solidFill>
                <a:schemeClr val="lt1"/>
              </a:solidFill>
              <a:latin typeface="Arial"/>
              <a:ea typeface="Arial"/>
              <a:cs typeface="Arial"/>
              <a:sym typeface="Arial"/>
            </a:endParaRPr>
          </a:p>
        </p:txBody>
      </p:sp>
      <p:sp>
        <p:nvSpPr>
          <p:cNvPr id="97" name="Google Shape;97;p19"/>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19"/>
          <p:cNvPicPr preferRelativeResize="0"/>
          <p:nvPr/>
        </p:nvPicPr>
        <p:blipFill rotWithShape="1">
          <a:blip r:embed="rId2">
            <a:alphaModFix/>
          </a:blip>
          <a:srcRect b="0" l="0" r="0" t="10219"/>
          <a:stretch/>
        </p:blipFill>
        <p:spPr>
          <a:xfrm>
            <a:off x="0" y="0"/>
            <a:ext cx="9144000" cy="560977"/>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BF5700"/>
        </a:solidFill>
      </p:bgPr>
    </p:bg>
    <p:spTree>
      <p:nvGrpSpPr>
        <p:cNvPr id="99" name="Shape 99"/>
        <p:cNvGrpSpPr/>
        <p:nvPr/>
      </p:nvGrpSpPr>
      <p:grpSpPr>
        <a:xfrm>
          <a:off x="0" y="0"/>
          <a:ext cx="0" cy="0"/>
          <a:chOff x="0" y="0"/>
          <a:chExt cx="0" cy="0"/>
        </a:xfrm>
      </p:grpSpPr>
      <p:sp>
        <p:nvSpPr>
          <p:cNvPr id="100" name="Google Shape;100;p20"/>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1" name="Google Shape;101;p20"/>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a:solidFill>
                <a:schemeClr val="lt1"/>
              </a:solidFill>
              <a:latin typeface="Arial"/>
              <a:ea typeface="Arial"/>
              <a:cs typeface="Arial"/>
              <a:sym typeface="Arial"/>
            </a:endParaRPr>
          </a:p>
        </p:txBody>
      </p:sp>
      <p:sp>
        <p:nvSpPr>
          <p:cNvPr id="102" name="Google Shape;102;p20"/>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 name="Shape 103"/>
        <p:cNvGrpSpPr/>
        <p:nvPr/>
      </p:nvGrpSpPr>
      <p:grpSpPr>
        <a:xfrm>
          <a:off x="0" y="0"/>
          <a:ext cx="0" cy="0"/>
          <a:chOff x="0" y="0"/>
          <a:chExt cx="0" cy="0"/>
        </a:xfrm>
      </p:grpSpPr>
      <p:sp>
        <p:nvSpPr>
          <p:cNvPr id="104" name="Google Shape;104;p21"/>
          <p:cNvSpPr/>
          <p:nvPr/>
        </p:nvSpPr>
        <p:spPr>
          <a:xfrm>
            <a:off x="-5871" y="6410337"/>
            <a:ext cx="9155741" cy="457748"/>
          </a:xfrm>
          <a:prstGeom prst="flowChartProcess">
            <a:avLst/>
          </a:prstGeom>
          <a:solidFill>
            <a:srgbClr val="BF5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05" name="Google Shape;105;p2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6" name="Google Shape;106;p21"/>
          <p:cNvCxnSpPr/>
          <p:nvPr/>
        </p:nvCxnSpPr>
        <p:spPr>
          <a:xfrm>
            <a:off x="0" y="653854"/>
            <a:ext cx="9144000" cy="0"/>
          </a:xfrm>
          <a:prstGeom prst="straightConnector1">
            <a:avLst/>
          </a:prstGeom>
          <a:noFill/>
          <a:ln cap="flat" cmpd="sng" w="41275">
            <a:solidFill>
              <a:srgbClr val="BF5700"/>
            </a:solidFill>
            <a:prstDash val="solid"/>
            <a:miter lim="800000"/>
            <a:headEnd len="sm" w="sm" type="none"/>
            <a:tailEnd len="sm" w="sm" type="none"/>
          </a:ln>
        </p:spPr>
      </p:cxnSp>
      <p:pic>
        <p:nvPicPr>
          <p:cNvPr id="107" name="Google Shape;107;p21"/>
          <p:cNvPicPr preferRelativeResize="0"/>
          <p:nvPr/>
        </p:nvPicPr>
        <p:blipFill rotWithShape="1">
          <a:blip r:embed="rId2">
            <a:alphaModFix/>
          </a:blip>
          <a:srcRect b="0" l="73429" r="0" t="14129"/>
          <a:stretch/>
        </p:blipFill>
        <p:spPr>
          <a:xfrm>
            <a:off x="-5871" y="6400800"/>
            <a:ext cx="2179730" cy="481354"/>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1E4B87"/>
        </a:solidFill>
      </p:bgPr>
    </p:bg>
    <p:spTree>
      <p:nvGrpSpPr>
        <p:cNvPr id="111" name="Shape 111"/>
        <p:cNvGrpSpPr/>
        <p:nvPr/>
      </p:nvGrpSpPr>
      <p:grpSpPr>
        <a:xfrm>
          <a:off x="0" y="0"/>
          <a:ext cx="0" cy="0"/>
          <a:chOff x="0" y="0"/>
          <a:chExt cx="0" cy="0"/>
        </a:xfrm>
      </p:grpSpPr>
      <p:sp>
        <p:nvSpPr>
          <p:cNvPr id="112" name="Google Shape;112;p23"/>
          <p:cNvSpPr/>
          <p:nvPr/>
        </p:nvSpPr>
        <p:spPr>
          <a:xfrm flipH="1" rot="10800000">
            <a:off x="426892" y="3691893"/>
            <a:ext cx="6888308" cy="4571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13" name="Google Shape;113;p23"/>
          <p:cNvSpPr txBox="1"/>
          <p:nvPr/>
        </p:nvSpPr>
        <p:spPr>
          <a:xfrm>
            <a:off x="426892" y="3963847"/>
            <a:ext cx="4678508" cy="45338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lt1"/>
              </a:buClr>
              <a:buSzPts val="1650"/>
              <a:buFont typeface="Arial"/>
              <a:buNone/>
            </a:pPr>
            <a:r>
              <a:rPr b="1" lang="en-US" sz="1650">
                <a:solidFill>
                  <a:schemeClr val="lt1"/>
                </a:solidFill>
                <a:latin typeface="Arial"/>
                <a:ea typeface="Arial"/>
                <a:cs typeface="Arial"/>
                <a:sym typeface="Arial"/>
              </a:rPr>
              <a:t>The Coding Bootcamp at UCLA Extension  |</a:t>
            </a:r>
            <a:endParaRPr sz="1650">
              <a:solidFill>
                <a:schemeClr val="lt1"/>
              </a:solidFill>
              <a:latin typeface="Arial"/>
              <a:ea typeface="Arial"/>
              <a:cs typeface="Arial"/>
              <a:sym typeface="Arial"/>
            </a:endParaRPr>
          </a:p>
        </p:txBody>
      </p:sp>
      <p:sp>
        <p:nvSpPr>
          <p:cNvPr id="114" name="Google Shape;114;p23"/>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a:off x="4953000" y="4000041"/>
            <a:ext cx="2270008" cy="38100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lt1"/>
              </a:buClr>
              <a:buSzPts val="1700"/>
              <a:buNone/>
              <a:defRPr b="1" sz="1700">
                <a:solidFill>
                  <a:schemeClr val="lt1"/>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b="1"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b="1"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b="1"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b="1" sz="2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3"/>
          <p:cNvSpPr txBox="1"/>
          <p:nvPr>
            <p:ph idx="2" type="body"/>
          </p:nvPr>
        </p:nvSpPr>
        <p:spPr>
          <a:xfrm>
            <a:off x="396991" y="2504043"/>
            <a:ext cx="2700337" cy="38100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lt1"/>
              </a:buClr>
              <a:buSzPts val="2000"/>
              <a:buNone/>
              <a:defRPr b="1" sz="2000">
                <a:solidFill>
                  <a:schemeClr val="lt1"/>
                </a:solidFill>
                <a:latin typeface="Arial"/>
                <a:ea typeface="Arial"/>
                <a:cs typeface="Arial"/>
                <a:sym typeface="Arial"/>
              </a:defRPr>
            </a:lvl1pPr>
            <a:lvl2pPr indent="-355600" lvl="1" marL="914400" algn="l">
              <a:lnSpc>
                <a:spcPct val="90000"/>
              </a:lnSpc>
              <a:spcBef>
                <a:spcPts val="500"/>
              </a:spcBef>
              <a:spcAft>
                <a:spcPts val="0"/>
              </a:spcAft>
              <a:buClr>
                <a:schemeClr val="dk1"/>
              </a:buClr>
              <a:buSzPts val="2000"/>
              <a:buChar char="•"/>
              <a:defRPr b="1" sz="2000">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b="1" sz="2000">
                <a:latin typeface="Arial"/>
                <a:ea typeface="Arial"/>
                <a:cs typeface="Arial"/>
                <a:sym typeface="Arial"/>
              </a:defRPr>
            </a:lvl3pPr>
            <a:lvl4pPr indent="-355600" lvl="3" marL="1828800" algn="l">
              <a:lnSpc>
                <a:spcPct val="90000"/>
              </a:lnSpc>
              <a:spcBef>
                <a:spcPts val="500"/>
              </a:spcBef>
              <a:spcAft>
                <a:spcPts val="0"/>
              </a:spcAft>
              <a:buClr>
                <a:schemeClr val="dk1"/>
              </a:buClr>
              <a:buSzPts val="2000"/>
              <a:buChar char="•"/>
              <a:defRPr b="1" sz="2000">
                <a:latin typeface="Arial"/>
                <a:ea typeface="Arial"/>
                <a:cs typeface="Arial"/>
                <a:sym typeface="Arial"/>
              </a:defRPr>
            </a:lvl4pPr>
            <a:lvl5pPr indent="-355600" lvl="4" marL="2286000" algn="l">
              <a:lnSpc>
                <a:spcPct val="90000"/>
              </a:lnSpc>
              <a:spcBef>
                <a:spcPts val="500"/>
              </a:spcBef>
              <a:spcAft>
                <a:spcPts val="0"/>
              </a:spcAft>
              <a:buClr>
                <a:schemeClr val="dk1"/>
              </a:buClr>
              <a:buSzPts val="2000"/>
              <a:buChar char="•"/>
              <a:defRPr b="1" sz="20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23"/>
          <p:cNvSpPr/>
          <p:nvPr/>
        </p:nvSpPr>
        <p:spPr>
          <a:xfrm>
            <a:off x="0" y="225480"/>
            <a:ext cx="9144000" cy="4803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8" name="Google Shape;118;p23"/>
          <p:cNvPicPr preferRelativeResize="0"/>
          <p:nvPr/>
        </p:nvPicPr>
        <p:blipFill rotWithShape="1">
          <a:blip r:embed="rId2">
            <a:alphaModFix/>
          </a:blip>
          <a:srcRect b="0" l="0" r="0" t="0"/>
          <a:stretch/>
        </p:blipFill>
        <p:spPr>
          <a:xfrm>
            <a:off x="6629400" y="236355"/>
            <a:ext cx="2256037" cy="423421"/>
          </a:xfrm>
          <a:prstGeom prst="rect">
            <a:avLst/>
          </a:prstGeom>
          <a:noFill/>
          <a:ln>
            <a:noFill/>
          </a:ln>
        </p:spPr>
      </p:pic>
      <p:pic>
        <p:nvPicPr>
          <p:cNvPr id="119" name="Google Shape;119;p23"/>
          <p:cNvPicPr preferRelativeResize="0"/>
          <p:nvPr/>
        </p:nvPicPr>
        <p:blipFill rotWithShape="1">
          <a:blip r:embed="rId3">
            <a:alphaModFix/>
          </a:blip>
          <a:srcRect b="0" l="0" r="0" t="0"/>
          <a:stretch/>
        </p:blipFill>
        <p:spPr>
          <a:xfrm>
            <a:off x="390606" y="266411"/>
            <a:ext cx="2565400" cy="363308"/>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1E4B87"/>
        </a:solidFill>
      </p:bgPr>
    </p:bg>
    <p:spTree>
      <p:nvGrpSpPr>
        <p:cNvPr id="120" name="Shape 120"/>
        <p:cNvGrpSpPr/>
        <p:nvPr/>
      </p:nvGrpSpPr>
      <p:grpSpPr>
        <a:xfrm>
          <a:off x="0" y="0"/>
          <a:ext cx="0" cy="0"/>
          <a:chOff x="0" y="0"/>
          <a:chExt cx="0" cy="0"/>
        </a:xfrm>
      </p:grpSpPr>
      <p:sp>
        <p:nvSpPr>
          <p:cNvPr id="121" name="Google Shape;121;p24"/>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2" name="Google Shape;122;p24"/>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a:solidFill>
                <a:schemeClr val="lt1"/>
              </a:solidFill>
              <a:latin typeface="Arial"/>
              <a:ea typeface="Arial"/>
              <a:cs typeface="Arial"/>
              <a:sym typeface="Arial"/>
            </a:endParaRPr>
          </a:p>
        </p:txBody>
      </p:sp>
      <p:sp>
        <p:nvSpPr>
          <p:cNvPr id="123" name="Google Shape;123;p24"/>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24" name="Shape 124"/>
        <p:cNvGrpSpPr/>
        <p:nvPr/>
      </p:nvGrpSpPr>
      <p:grpSpPr>
        <a:xfrm>
          <a:off x="0" y="0"/>
          <a:ext cx="0" cy="0"/>
          <a:chOff x="0" y="0"/>
          <a:chExt cx="0" cy="0"/>
        </a:xfrm>
      </p:grpSpPr>
      <p:sp>
        <p:nvSpPr>
          <p:cNvPr id="125" name="Google Shape;125;p25"/>
          <p:cNvSpPr/>
          <p:nvPr/>
        </p:nvSpPr>
        <p:spPr>
          <a:xfrm>
            <a:off x="2514600" y="6410337"/>
            <a:ext cx="6635269" cy="457748"/>
          </a:xfrm>
          <a:prstGeom prst="flowChartProcess">
            <a:avLst/>
          </a:prstGeom>
          <a:solidFill>
            <a:srgbClr val="1E4B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26" name="Google Shape;126;p2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7" name="Google Shape;127;p25"/>
          <p:cNvCxnSpPr/>
          <p:nvPr/>
        </p:nvCxnSpPr>
        <p:spPr>
          <a:xfrm>
            <a:off x="0" y="653854"/>
            <a:ext cx="9144000" cy="0"/>
          </a:xfrm>
          <a:prstGeom prst="straightConnector1">
            <a:avLst/>
          </a:prstGeom>
          <a:noFill/>
          <a:ln cap="flat" cmpd="sng" w="41275">
            <a:solidFill>
              <a:srgbClr val="BF5700"/>
            </a:solidFill>
            <a:prstDash val="solid"/>
            <a:miter lim="800000"/>
            <a:headEnd len="sm" w="sm" type="none"/>
            <a:tailEnd len="sm" w="sm" type="none"/>
          </a:ln>
        </p:spPr>
      </p:cxnSp>
      <p:pic>
        <p:nvPicPr>
          <p:cNvPr id="128" name="Google Shape;128;p25"/>
          <p:cNvPicPr preferRelativeResize="0"/>
          <p:nvPr/>
        </p:nvPicPr>
        <p:blipFill rotWithShape="1">
          <a:blip r:embed="rId2">
            <a:alphaModFix/>
          </a:blip>
          <a:srcRect b="0" l="0" r="0" t="0"/>
          <a:stretch/>
        </p:blipFill>
        <p:spPr>
          <a:xfrm>
            <a:off x="152400" y="6387213"/>
            <a:ext cx="2256037" cy="423421"/>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7" name="Shape 17"/>
        <p:cNvGrpSpPr/>
        <p:nvPr/>
      </p:nvGrpSpPr>
      <p:grpSpPr>
        <a:xfrm>
          <a:off x="0" y="0"/>
          <a:ext cx="0" cy="0"/>
          <a:chOff x="0" y="0"/>
          <a:chExt cx="0" cy="0"/>
        </a:xfrm>
      </p:grpSpPr>
      <p:sp>
        <p:nvSpPr>
          <p:cNvPr id="18" name="Google Shape;18;p3"/>
          <p:cNvSpPr/>
          <p:nvPr/>
        </p:nvSpPr>
        <p:spPr>
          <a:xfrm>
            <a:off x="0" y="6418964"/>
            <a:ext cx="9155741" cy="457748"/>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9" name="Google Shape;19;p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0" name="Google Shape;20;p3"/>
          <p:cNvCxnSpPr/>
          <p:nvPr/>
        </p:nvCxnSpPr>
        <p:spPr>
          <a:xfrm>
            <a:off x="0" y="653854"/>
            <a:ext cx="9144000" cy="0"/>
          </a:xfrm>
          <a:prstGeom prst="straightConnector1">
            <a:avLst/>
          </a:prstGeom>
          <a:noFill/>
          <a:ln cap="flat" cmpd="sng" w="41275">
            <a:solidFill>
              <a:srgbClr val="C83232"/>
            </a:solidFill>
            <a:prstDash val="solid"/>
            <a:miter lim="800000"/>
            <a:headEnd len="sm" w="sm" type="none"/>
            <a:tailEnd len="sm" w="sm" type="none"/>
          </a:ln>
        </p:spPr>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3F3F3F"/>
        </a:solidFill>
      </p:bgPr>
    </p:bg>
    <p:spTree>
      <p:nvGrpSpPr>
        <p:cNvPr id="22" name="Shape 22"/>
        <p:cNvGrpSpPr/>
        <p:nvPr/>
      </p:nvGrpSpPr>
      <p:grpSpPr>
        <a:xfrm>
          <a:off x="0" y="0"/>
          <a:ext cx="0" cy="0"/>
          <a:chOff x="0" y="0"/>
          <a:chExt cx="0" cy="0"/>
        </a:xfrm>
      </p:grpSpPr>
      <p:sp>
        <p:nvSpPr>
          <p:cNvPr id="23" name="Google Shape;23;p5"/>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5"/>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25" name="Google Shape;25;p5"/>
          <p:cNvSpPr txBox="1"/>
          <p:nvPr/>
        </p:nvSpPr>
        <p:spPr>
          <a:xfrm>
            <a:off x="426892" y="3962400"/>
            <a:ext cx="3535508" cy="45338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1950"/>
              <a:buFont typeface="Arial"/>
              <a:buNone/>
            </a:pPr>
            <a:r>
              <a:rPr b="1" lang="en-US" sz="1950">
                <a:solidFill>
                  <a:schemeClr val="lt1"/>
                </a:solidFill>
                <a:latin typeface="Arial"/>
                <a:ea typeface="Arial"/>
                <a:cs typeface="Arial"/>
                <a:sym typeface="Arial"/>
              </a:rPr>
              <a:t>The Coding Bootcamp</a:t>
            </a:r>
            <a:endParaRPr sz="1950">
              <a:solidFill>
                <a:schemeClr val="lt1"/>
              </a:solidFill>
              <a:latin typeface="Arial"/>
              <a:ea typeface="Arial"/>
              <a:cs typeface="Arial"/>
              <a:sym typeface="Arial"/>
            </a:endParaRPr>
          </a:p>
        </p:txBody>
      </p:sp>
      <p:sp>
        <p:nvSpPr>
          <p:cNvPr id="26" name="Google Shape;26;p5"/>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33" name="Shape 33"/>
        <p:cNvGrpSpPr/>
        <p:nvPr/>
      </p:nvGrpSpPr>
      <p:grpSpPr>
        <a:xfrm>
          <a:off x="0" y="0"/>
          <a:ext cx="0" cy="0"/>
          <a:chOff x="0" y="0"/>
          <a:chExt cx="0" cy="0"/>
        </a:xfrm>
      </p:grpSpPr>
      <p:sp>
        <p:nvSpPr>
          <p:cNvPr id="34" name="Google Shape;34;p7"/>
          <p:cNvSpPr/>
          <p:nvPr/>
        </p:nvSpPr>
        <p:spPr>
          <a:xfrm>
            <a:off x="0" y="0"/>
            <a:ext cx="9144000" cy="6858000"/>
          </a:xfrm>
          <a:prstGeom prst="rect">
            <a:avLst/>
          </a:prstGeom>
          <a:solidFill>
            <a:srgbClr val="262626"/>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 name="Google Shape;35;p7"/>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grpSp>
        <p:nvGrpSpPr>
          <p:cNvPr id="36" name="Google Shape;36;p7"/>
          <p:cNvGrpSpPr/>
          <p:nvPr/>
        </p:nvGrpSpPr>
        <p:grpSpPr>
          <a:xfrm>
            <a:off x="2831735" y="3945634"/>
            <a:ext cx="3917511" cy="486919"/>
            <a:chOff x="0" y="0"/>
            <a:chExt cx="4827909" cy="600075"/>
          </a:xfrm>
        </p:grpSpPr>
        <p:pic>
          <p:nvPicPr>
            <p:cNvPr id="37" name="Google Shape;37;p7"/>
            <p:cNvPicPr preferRelativeResize="0"/>
            <p:nvPr/>
          </p:nvPicPr>
          <p:blipFill rotWithShape="1">
            <a:blip r:embed="rId2">
              <a:alphaModFix/>
            </a:blip>
            <a:srcRect b="0" l="39449" r="0" t="0"/>
            <a:stretch/>
          </p:blipFill>
          <p:spPr>
            <a:xfrm>
              <a:off x="496184" y="0"/>
              <a:ext cx="4331725" cy="600075"/>
            </a:xfrm>
            <a:prstGeom prst="rect">
              <a:avLst/>
            </a:prstGeom>
            <a:noFill/>
            <a:ln>
              <a:noFill/>
            </a:ln>
          </p:spPr>
        </p:pic>
        <p:pic>
          <p:nvPicPr>
            <p:cNvPr id="38" name="Google Shape;38;p7"/>
            <p:cNvPicPr preferRelativeResize="0"/>
            <p:nvPr/>
          </p:nvPicPr>
          <p:blipFill rotWithShape="1">
            <a:blip r:embed="rId2">
              <a:alphaModFix/>
            </a:blip>
            <a:srcRect b="0" l="0" r="92757" t="0"/>
            <a:stretch/>
          </p:blipFill>
          <p:spPr>
            <a:xfrm>
              <a:off x="0" y="0"/>
              <a:ext cx="518160" cy="600075"/>
            </a:xfrm>
            <a:prstGeom prst="rect">
              <a:avLst/>
            </a:prstGeom>
            <a:noFill/>
            <a:ln>
              <a:noFill/>
            </a:ln>
          </p:spPr>
        </p:pic>
      </p:grpSp>
      <p:sp>
        <p:nvSpPr>
          <p:cNvPr id="39" name="Google Shape;39;p7"/>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396991" y="2504043"/>
            <a:ext cx="2700337" cy="381000"/>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None/>
              <a:defRPr b="1" sz="2000">
                <a:solidFill>
                  <a:schemeClr val="lt1"/>
                </a:solidFill>
                <a:latin typeface="Arial"/>
                <a:ea typeface="Arial"/>
                <a:cs typeface="Arial"/>
                <a:sym typeface="Arial"/>
              </a:defRPr>
            </a:lvl1pPr>
            <a:lvl2pPr indent="-355600" lvl="1" marL="914400" algn="l">
              <a:spcBef>
                <a:spcPts val="400"/>
              </a:spcBef>
              <a:spcAft>
                <a:spcPts val="0"/>
              </a:spcAft>
              <a:buClr>
                <a:schemeClr val="dk1"/>
              </a:buClr>
              <a:buSzPts val="2000"/>
              <a:buChar char="–"/>
              <a:defRPr b="1" sz="2000">
                <a:latin typeface="Arial"/>
                <a:ea typeface="Arial"/>
                <a:cs typeface="Arial"/>
                <a:sym typeface="Arial"/>
              </a:defRPr>
            </a:lvl2pPr>
            <a:lvl3pPr indent="-355600" lvl="2" marL="1371600" algn="l">
              <a:spcBef>
                <a:spcPts val="400"/>
              </a:spcBef>
              <a:spcAft>
                <a:spcPts val="0"/>
              </a:spcAft>
              <a:buClr>
                <a:schemeClr val="dk1"/>
              </a:buClr>
              <a:buSzPts val="2000"/>
              <a:buChar char="•"/>
              <a:defRPr b="1" sz="2000">
                <a:latin typeface="Arial"/>
                <a:ea typeface="Arial"/>
                <a:cs typeface="Arial"/>
                <a:sym typeface="Arial"/>
              </a:defRPr>
            </a:lvl3pPr>
            <a:lvl4pPr indent="-355600" lvl="3" marL="1828800" algn="l">
              <a:spcBef>
                <a:spcPts val="400"/>
              </a:spcBef>
              <a:spcAft>
                <a:spcPts val="0"/>
              </a:spcAft>
              <a:buClr>
                <a:schemeClr val="dk1"/>
              </a:buClr>
              <a:buSzPts val="2000"/>
              <a:buChar char="–"/>
              <a:defRPr b="1" sz="2000">
                <a:latin typeface="Arial"/>
                <a:ea typeface="Arial"/>
                <a:cs typeface="Arial"/>
                <a:sym typeface="Arial"/>
              </a:defRPr>
            </a:lvl4pPr>
            <a:lvl5pPr indent="-355600" lvl="4" marL="2286000" algn="l">
              <a:spcBef>
                <a:spcPts val="400"/>
              </a:spcBef>
              <a:spcAft>
                <a:spcPts val="0"/>
              </a:spcAft>
              <a:buClr>
                <a:schemeClr val="dk1"/>
              </a:buClr>
              <a:buSzPts val="2000"/>
              <a:buChar char="»"/>
              <a:defRPr b="1" sz="20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7"/>
          <p:cNvSpPr txBox="1"/>
          <p:nvPr>
            <p:ph idx="2" type="body"/>
          </p:nvPr>
        </p:nvSpPr>
        <p:spPr>
          <a:xfrm>
            <a:off x="396992" y="3998593"/>
            <a:ext cx="2270008" cy="381000"/>
          </a:xfrm>
          <a:prstGeom prst="rect">
            <a:avLst/>
          </a:prstGeom>
          <a:noFill/>
          <a:ln>
            <a:noFill/>
          </a:ln>
        </p:spPr>
        <p:txBody>
          <a:bodyPr anchorCtr="0" anchor="t" bIns="45700" lIns="91425" spcFirstLastPara="1" rIns="91425" wrap="square" tIns="45700"/>
          <a:lstStyle>
            <a:lvl1pPr indent="-228600" lvl="0" marL="457200" algn="l">
              <a:spcBef>
                <a:spcPts val="400"/>
              </a:spcBef>
              <a:spcAft>
                <a:spcPts val="0"/>
              </a:spcAft>
              <a:buClr>
                <a:schemeClr val="lt1"/>
              </a:buClr>
              <a:buSzPts val="2000"/>
              <a:buNone/>
              <a:defRPr b="1" sz="2000">
                <a:solidFill>
                  <a:schemeClr val="lt1"/>
                </a:solidFill>
                <a:latin typeface="Arial"/>
                <a:ea typeface="Arial"/>
                <a:cs typeface="Arial"/>
                <a:sym typeface="Arial"/>
              </a:defRPr>
            </a:lvl1pPr>
            <a:lvl2pPr indent="-355600" lvl="1" marL="914400" algn="l">
              <a:spcBef>
                <a:spcPts val="400"/>
              </a:spcBef>
              <a:spcAft>
                <a:spcPts val="0"/>
              </a:spcAft>
              <a:buClr>
                <a:schemeClr val="dk1"/>
              </a:buClr>
              <a:buSzPts val="2000"/>
              <a:buChar char="–"/>
              <a:defRPr b="1" sz="2000">
                <a:latin typeface="Arial"/>
                <a:ea typeface="Arial"/>
                <a:cs typeface="Arial"/>
                <a:sym typeface="Arial"/>
              </a:defRPr>
            </a:lvl2pPr>
            <a:lvl3pPr indent="-355600" lvl="2" marL="1371600" algn="l">
              <a:spcBef>
                <a:spcPts val="400"/>
              </a:spcBef>
              <a:spcAft>
                <a:spcPts val="0"/>
              </a:spcAft>
              <a:buClr>
                <a:schemeClr val="dk1"/>
              </a:buClr>
              <a:buSzPts val="2000"/>
              <a:buChar char="•"/>
              <a:defRPr b="1" sz="2000">
                <a:latin typeface="Arial"/>
                <a:ea typeface="Arial"/>
                <a:cs typeface="Arial"/>
                <a:sym typeface="Arial"/>
              </a:defRPr>
            </a:lvl3pPr>
            <a:lvl4pPr indent="-355600" lvl="3" marL="1828800" algn="l">
              <a:spcBef>
                <a:spcPts val="400"/>
              </a:spcBef>
              <a:spcAft>
                <a:spcPts val="0"/>
              </a:spcAft>
              <a:buClr>
                <a:schemeClr val="dk1"/>
              </a:buClr>
              <a:buSzPts val="2000"/>
              <a:buChar char="–"/>
              <a:defRPr b="1" sz="2000">
                <a:latin typeface="Arial"/>
                <a:ea typeface="Arial"/>
                <a:cs typeface="Arial"/>
                <a:sym typeface="Arial"/>
              </a:defRPr>
            </a:lvl4pPr>
            <a:lvl5pPr indent="-355600" lvl="4" marL="2286000" algn="l">
              <a:spcBef>
                <a:spcPts val="400"/>
              </a:spcBef>
              <a:spcAft>
                <a:spcPts val="0"/>
              </a:spcAft>
              <a:buClr>
                <a:schemeClr val="dk1"/>
              </a:buClr>
              <a:buSzPts val="2000"/>
              <a:buChar char="»"/>
              <a:defRPr b="1" sz="2000">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7"/>
          <p:cNvSpPr txBox="1"/>
          <p:nvPr/>
        </p:nvSpPr>
        <p:spPr>
          <a:xfrm>
            <a:off x="533400" y="6531609"/>
            <a:ext cx="2787650" cy="2152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 2016 | Coding Boot</a:t>
            </a:r>
            <a:r>
              <a:rPr lang="en-US" sz="800">
                <a:solidFill>
                  <a:schemeClr val="lt1"/>
                </a:solidFill>
                <a:latin typeface="Arial"/>
                <a:ea typeface="Arial"/>
                <a:cs typeface="Arial"/>
                <a:sym typeface="Arial"/>
              </a:rPr>
              <a:t> Camp </a:t>
            </a:r>
            <a:r>
              <a:rPr lang="en-US" sz="800">
                <a:solidFill>
                  <a:schemeClr val="lt1"/>
                </a:solidFill>
                <a:latin typeface="Arial"/>
                <a:ea typeface="Arial"/>
                <a:cs typeface="Arial"/>
                <a:sym typeface="Arial"/>
              </a:rPr>
              <a:t>- All Rights Reserved</a:t>
            </a:r>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3" name="Shape 43"/>
        <p:cNvGrpSpPr/>
        <p:nvPr/>
      </p:nvGrpSpPr>
      <p:grpSpPr>
        <a:xfrm>
          <a:off x="0" y="0"/>
          <a:ext cx="0" cy="0"/>
          <a:chOff x="0" y="0"/>
          <a:chExt cx="0" cy="0"/>
        </a:xfrm>
      </p:grpSpPr>
      <p:sp>
        <p:nvSpPr>
          <p:cNvPr id="44" name="Google Shape;44;p8"/>
          <p:cNvSpPr/>
          <p:nvPr/>
        </p:nvSpPr>
        <p:spPr>
          <a:xfrm>
            <a:off x="0" y="0"/>
            <a:ext cx="9144000" cy="6858000"/>
          </a:xfrm>
          <a:prstGeom prst="rect">
            <a:avLst/>
          </a:prstGeom>
          <a:solidFill>
            <a:srgbClr val="262626"/>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8"/>
          <p:cNvSpPr txBox="1"/>
          <p:nvPr/>
        </p:nvSpPr>
        <p:spPr>
          <a:xfrm>
            <a:off x="533400" y="6531609"/>
            <a:ext cx="2787650" cy="2152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 2016 | Coding Boot Camp - All Rights Reserved</a:t>
            </a:r>
            <a:endParaRPr/>
          </a:p>
        </p:txBody>
      </p:sp>
      <p:sp>
        <p:nvSpPr>
          <p:cNvPr id="46" name="Google Shape;46;p8"/>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7" name="Google Shape;47;p8"/>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a:solidFill>
                <a:schemeClr val="lt1"/>
              </a:solidFill>
              <a:latin typeface="Arial"/>
              <a:ea typeface="Arial"/>
              <a:cs typeface="Arial"/>
              <a:sym typeface="Arial"/>
            </a:endParaRPr>
          </a:p>
        </p:txBody>
      </p:sp>
      <p:sp>
        <p:nvSpPr>
          <p:cNvPr id="48" name="Google Shape;48;p8"/>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9" name="Shape 49"/>
        <p:cNvGrpSpPr/>
        <p:nvPr/>
      </p:nvGrpSpPr>
      <p:grpSpPr>
        <a:xfrm>
          <a:off x="0" y="0"/>
          <a:ext cx="0" cy="0"/>
          <a:chOff x="0" y="0"/>
          <a:chExt cx="0" cy="0"/>
        </a:xfrm>
      </p:grpSpPr>
      <p:cxnSp>
        <p:nvCxnSpPr>
          <p:cNvPr id="50" name="Google Shape;50;p9"/>
          <p:cNvCxnSpPr/>
          <p:nvPr/>
        </p:nvCxnSpPr>
        <p:spPr>
          <a:xfrm>
            <a:off x="0" y="653854"/>
            <a:ext cx="9144000" cy="0"/>
          </a:xfrm>
          <a:prstGeom prst="straightConnector1">
            <a:avLst/>
          </a:prstGeom>
          <a:noFill/>
          <a:ln cap="flat" cmpd="sng" w="41275">
            <a:solidFill>
              <a:srgbClr val="262626"/>
            </a:solidFill>
            <a:prstDash val="solid"/>
            <a:round/>
            <a:headEnd len="sm" w="sm" type="none"/>
            <a:tailEnd len="sm" w="sm" type="none"/>
          </a:ln>
        </p:spPr>
      </p:cxnSp>
      <p:sp>
        <p:nvSpPr>
          <p:cNvPr id="51" name="Google Shape;51;p9"/>
          <p:cNvSpPr/>
          <p:nvPr/>
        </p:nvSpPr>
        <p:spPr>
          <a:xfrm>
            <a:off x="-5871" y="6410337"/>
            <a:ext cx="9155741" cy="457748"/>
          </a:xfrm>
          <a:prstGeom prst="flowChartProcess">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52" name="Google Shape;52;p9"/>
          <p:cNvSpPr txBox="1"/>
          <p:nvPr/>
        </p:nvSpPr>
        <p:spPr>
          <a:xfrm>
            <a:off x="533400" y="6531609"/>
            <a:ext cx="2787650" cy="2152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 2016 | Coding Boot Camp</a:t>
            </a:r>
            <a:r>
              <a:rPr lang="en-US" sz="800">
                <a:solidFill>
                  <a:schemeClr val="lt1"/>
                </a:solidFill>
                <a:latin typeface="Arial"/>
                <a:ea typeface="Arial"/>
                <a:cs typeface="Arial"/>
                <a:sym typeface="Arial"/>
              </a:rPr>
              <a:t> </a:t>
            </a:r>
            <a:r>
              <a:rPr lang="en-US" sz="800">
                <a:solidFill>
                  <a:schemeClr val="lt1"/>
                </a:solidFill>
                <a:latin typeface="Arial"/>
                <a:ea typeface="Arial"/>
                <a:cs typeface="Arial"/>
                <a:sym typeface="Arial"/>
              </a:rPr>
              <a:t>- All Rights Reserved</a:t>
            </a:r>
            <a:endParaRPr/>
          </a:p>
        </p:txBody>
      </p:sp>
      <p:grpSp>
        <p:nvGrpSpPr>
          <p:cNvPr id="53" name="Google Shape;53;p9"/>
          <p:cNvGrpSpPr/>
          <p:nvPr/>
        </p:nvGrpSpPr>
        <p:grpSpPr>
          <a:xfrm>
            <a:off x="5232359" y="6411723"/>
            <a:ext cx="3917511" cy="486919"/>
            <a:chOff x="0" y="0"/>
            <a:chExt cx="4827909" cy="600075"/>
          </a:xfrm>
        </p:grpSpPr>
        <p:pic>
          <p:nvPicPr>
            <p:cNvPr id="54" name="Google Shape;54;p9"/>
            <p:cNvPicPr preferRelativeResize="0"/>
            <p:nvPr/>
          </p:nvPicPr>
          <p:blipFill rotWithShape="1">
            <a:blip r:embed="rId2">
              <a:alphaModFix/>
            </a:blip>
            <a:srcRect b="0" l="39449" r="0" t="0"/>
            <a:stretch/>
          </p:blipFill>
          <p:spPr>
            <a:xfrm>
              <a:off x="496184" y="0"/>
              <a:ext cx="4331725" cy="600075"/>
            </a:xfrm>
            <a:prstGeom prst="rect">
              <a:avLst/>
            </a:prstGeom>
            <a:noFill/>
            <a:ln>
              <a:noFill/>
            </a:ln>
          </p:spPr>
        </p:pic>
        <p:pic>
          <p:nvPicPr>
            <p:cNvPr id="55" name="Google Shape;55;p9"/>
            <p:cNvPicPr preferRelativeResize="0"/>
            <p:nvPr/>
          </p:nvPicPr>
          <p:blipFill rotWithShape="1">
            <a:blip r:embed="rId2">
              <a:alphaModFix/>
            </a:blip>
            <a:srcRect b="0" l="0" r="92757" t="0"/>
            <a:stretch/>
          </p:blipFill>
          <p:spPr>
            <a:xfrm>
              <a:off x="0" y="0"/>
              <a:ext cx="518160" cy="600075"/>
            </a:xfrm>
            <a:prstGeom prst="rect">
              <a:avLst/>
            </a:prstGeom>
            <a:noFill/>
            <a:ln>
              <a:noFill/>
            </a:ln>
          </p:spPr>
        </p:pic>
      </p:grpSp>
      <p:sp>
        <p:nvSpPr>
          <p:cNvPr id="56" name="Google Shape;56;p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algn="l">
              <a:spcBef>
                <a:spcPts val="0"/>
              </a:spcBef>
              <a:spcAft>
                <a:spcPts val="0"/>
              </a:spcAft>
              <a:buClr>
                <a:schemeClr val="dk1"/>
              </a:buClr>
              <a:buSzPts val="2400"/>
              <a:buFont typeface="Arial"/>
              <a:buNone/>
              <a:defRPr b="1" sz="24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0"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b="0" l="0" r="0" t="0"/>
          <a:stretch/>
        </p:blipFill>
        <p:spPr>
          <a:xfrm>
            <a:off x="0" y="34413"/>
            <a:ext cx="9144000" cy="6864080"/>
          </a:xfrm>
          <a:prstGeom prst="rect">
            <a:avLst/>
          </a:prstGeom>
          <a:noFill/>
          <a:ln>
            <a:noFill/>
          </a:ln>
        </p:spPr>
      </p:pic>
      <p:sp>
        <p:nvSpPr>
          <p:cNvPr id="62" name="Google Shape;62;p11"/>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63" name="Google Shape;63;p11"/>
          <p:cNvSpPr txBox="1"/>
          <p:nvPr/>
        </p:nvSpPr>
        <p:spPr>
          <a:xfrm>
            <a:off x="426892" y="3962400"/>
            <a:ext cx="3535508" cy="453389"/>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lt1"/>
              </a:buClr>
              <a:buSzPts val="1950"/>
              <a:buFont typeface="Arial"/>
              <a:buNone/>
            </a:pPr>
            <a:r>
              <a:rPr b="1" lang="en-US" sz="1950">
                <a:solidFill>
                  <a:schemeClr val="lt1"/>
                </a:solidFill>
                <a:latin typeface="Arial"/>
                <a:ea typeface="Arial"/>
                <a:cs typeface="Arial"/>
                <a:sym typeface="Arial"/>
              </a:rPr>
              <a:t>Rutgers Coding Bootcamp</a:t>
            </a:r>
            <a:endParaRPr sz="1950">
              <a:solidFill>
                <a:schemeClr val="lt1"/>
              </a:solidFill>
              <a:latin typeface="Arial"/>
              <a:ea typeface="Arial"/>
              <a:cs typeface="Arial"/>
              <a:sym typeface="Arial"/>
            </a:endParaRPr>
          </a:p>
        </p:txBody>
      </p:sp>
      <p:sp>
        <p:nvSpPr>
          <p:cNvPr id="64" name="Google Shape;64;p11"/>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2">
            <a:alphaModFix/>
          </a:blip>
          <a:srcRect b="0" l="0" r="0" t="0"/>
          <a:stretch/>
        </p:blipFill>
        <p:spPr>
          <a:xfrm>
            <a:off x="0" y="0"/>
            <a:ext cx="9144000" cy="6864080"/>
          </a:xfrm>
          <a:prstGeom prst="rect">
            <a:avLst/>
          </a:prstGeom>
          <a:noFill/>
          <a:ln>
            <a:noFill/>
          </a:ln>
        </p:spPr>
      </p:pic>
      <p:sp>
        <p:nvSpPr>
          <p:cNvPr id="67" name="Google Shape;67;p12"/>
          <p:cNvSpPr/>
          <p:nvPr/>
        </p:nvSpPr>
        <p:spPr>
          <a:xfrm>
            <a:off x="426892" y="3737612"/>
            <a:ext cx="6335858" cy="34289"/>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8" name="Google Shape;68;p12"/>
          <p:cNvSpPr txBox="1"/>
          <p:nvPr/>
        </p:nvSpPr>
        <p:spPr>
          <a:xfrm>
            <a:off x="1425286" y="3851911"/>
            <a:ext cx="6457950" cy="549087"/>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1800"/>
              <a:buFont typeface="Calibri"/>
              <a:buNone/>
            </a:pPr>
            <a:r>
              <a:t/>
            </a:r>
            <a:endParaRPr b="1" i="1" sz="1800">
              <a:solidFill>
                <a:schemeClr val="lt1"/>
              </a:solidFill>
              <a:latin typeface="Arial"/>
              <a:ea typeface="Arial"/>
              <a:cs typeface="Arial"/>
              <a:sym typeface="Arial"/>
            </a:endParaRPr>
          </a:p>
        </p:txBody>
      </p:sp>
      <p:sp>
        <p:nvSpPr>
          <p:cNvPr id="69" name="Google Shape;69;p12"/>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4100"/>
              <a:buFont typeface="Arial"/>
              <a:buNone/>
              <a:defRPr b="1" i="1" sz="41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6"/>
          <p:cNvSpPr txBox="1"/>
          <p:nvPr>
            <p:ph idx="1" type="body"/>
          </p:nvPr>
        </p:nvSpPr>
        <p:spPr>
          <a:xfrm>
            <a:off x="457200" y="1600202"/>
            <a:ext cx="8229600" cy="4525963"/>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spcBef>
                <a:spcPts val="42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0" name="Google Shape;30;p6"/>
          <p:cNvSpPr txBox="1"/>
          <p:nvPr>
            <p:ph idx="10" type="dt"/>
          </p:nvPr>
        </p:nvSpPr>
        <p:spPr>
          <a:xfrm>
            <a:off x="457200" y="6356352"/>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6"/>
          <p:cNvSpPr txBox="1"/>
          <p:nvPr>
            <p:ph idx="11" type="ftr"/>
          </p:nvPr>
        </p:nvSpPr>
        <p:spPr>
          <a:xfrm>
            <a:off x="3124200" y="6356352"/>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6"/>
          <p:cNvSpPr txBox="1"/>
          <p:nvPr>
            <p:ph idx="12" type="sldNum"/>
          </p:nvPr>
        </p:nvSpPr>
        <p:spPr>
          <a:xfrm>
            <a:off x="6553200" y="635635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 name="Shape 57"/>
        <p:cNvGrpSpPr/>
        <p:nvPr/>
      </p:nvGrpSpPr>
      <p:grpSpPr>
        <a:xfrm>
          <a:off x="0" y="0"/>
          <a:ext cx="0" cy="0"/>
          <a:chOff x="0" y="0"/>
          <a:chExt cx="0" cy="0"/>
        </a:xfrm>
      </p:grpSpPr>
      <p:sp>
        <p:nvSpPr>
          <p:cNvPr id="58" name="Google Shape;58;p10"/>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0"/>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6" name="Shape 76"/>
        <p:cNvGrpSpPr/>
        <p:nvPr/>
      </p:nvGrpSpPr>
      <p:grpSpPr>
        <a:xfrm>
          <a:off x="0" y="0"/>
          <a:ext cx="0" cy="0"/>
          <a:chOff x="0" y="0"/>
          <a:chExt cx="0" cy="0"/>
        </a:xfrm>
      </p:grpSpPr>
      <p:sp>
        <p:nvSpPr>
          <p:cNvPr id="77" name="Google Shape;77;p14"/>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1" name="Shape 91"/>
        <p:cNvGrpSpPr/>
        <p:nvPr/>
      </p:nvGrpSpPr>
      <p:grpSpPr>
        <a:xfrm>
          <a:off x="0" y="0"/>
          <a:ext cx="0" cy="0"/>
          <a:chOff x="0" y="0"/>
          <a:chExt cx="0" cy="0"/>
        </a:xfrm>
      </p:grpSpPr>
      <p:sp>
        <p:nvSpPr>
          <p:cNvPr id="92" name="Google Shape;92;p18"/>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3" name="Google Shape;93;p18"/>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8" name="Shape 108"/>
        <p:cNvGrpSpPr/>
        <p:nvPr/>
      </p:nvGrpSpPr>
      <p:grpSpPr>
        <a:xfrm>
          <a:off x="0" y="0"/>
          <a:ext cx="0" cy="0"/>
          <a:chOff x="0" y="0"/>
          <a:chExt cx="0" cy="0"/>
        </a:xfrm>
      </p:grpSpPr>
      <p:sp>
        <p:nvSpPr>
          <p:cNvPr id="109" name="Google Shape;109;p22"/>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0" name="Google Shape;110;p2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lmgtfy.com/?q=google+fu" TargetMode="External"/><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A35"/>
        </a:solidFill>
      </p:bgPr>
    </p:bg>
    <p:spTree>
      <p:nvGrpSpPr>
        <p:cNvPr id="132" name="Shape 132"/>
        <p:cNvGrpSpPr/>
        <p:nvPr/>
      </p:nvGrpSpPr>
      <p:grpSpPr>
        <a:xfrm>
          <a:off x="0" y="0"/>
          <a:ext cx="0" cy="0"/>
          <a:chOff x="0" y="0"/>
          <a:chExt cx="0" cy="0"/>
        </a:xfrm>
      </p:grpSpPr>
      <p:sp>
        <p:nvSpPr>
          <p:cNvPr id="133" name="Google Shape;133;p2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i="1" lang="en-US"/>
              <a:t>The Zen of Coding</a:t>
            </a:r>
            <a:endParaRPr/>
          </a:p>
        </p:txBody>
      </p:sp>
      <p:sp>
        <p:nvSpPr>
          <p:cNvPr id="134" name="Google Shape;134;p26"/>
          <p:cNvSpPr txBox="1"/>
          <p:nvPr/>
        </p:nvSpPr>
        <p:spPr>
          <a:xfrm>
            <a:off x="390606" y="3894456"/>
            <a:ext cx="22463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The Coding Bootcamp</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But Remember…</a:t>
            </a:r>
            <a:endParaRPr/>
          </a:p>
        </p:txBody>
      </p:sp>
      <p:sp>
        <p:nvSpPr>
          <p:cNvPr id="209" name="Google Shape;209;p35"/>
          <p:cNvSpPr txBox="1"/>
          <p:nvPr/>
        </p:nvSpPr>
        <p:spPr>
          <a:xfrm>
            <a:off x="152400" y="10668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t/>
            </a:r>
            <a:endParaRPr sz="48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4800"/>
              <a:buFont typeface="Arial"/>
              <a:buNone/>
            </a:pPr>
            <a:r>
              <a:rPr lang="en-US" sz="4800">
                <a:solidFill>
                  <a:schemeClr val="dk1"/>
                </a:solidFill>
                <a:latin typeface="Arial"/>
                <a:ea typeface="Arial"/>
                <a:cs typeface="Arial"/>
                <a:sym typeface="Arial"/>
              </a:rPr>
              <a:t>Nothing good comes easy.</a:t>
            </a:r>
            <a:endParaRPr b="1" sz="4800" u="sng">
              <a:solidFill>
                <a:schemeClr val="dk1"/>
              </a:solidFill>
              <a:latin typeface="Arial"/>
              <a:ea typeface="Arial"/>
              <a:cs typeface="Arial"/>
              <a:sym typeface="Aria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On Keys To Success…</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Don’t Be This Guy…</a:t>
            </a:r>
            <a:endParaRPr/>
          </a:p>
        </p:txBody>
      </p:sp>
      <p:pic>
        <p:nvPicPr>
          <p:cNvPr id="221" name="Google Shape;221;p37"/>
          <p:cNvPicPr preferRelativeResize="0"/>
          <p:nvPr/>
        </p:nvPicPr>
        <p:blipFill rotWithShape="1">
          <a:blip r:embed="rId3">
            <a:alphaModFix/>
          </a:blip>
          <a:srcRect b="0" l="0" r="0" t="0"/>
          <a:stretch/>
        </p:blipFill>
        <p:spPr>
          <a:xfrm>
            <a:off x="-6439" y="666733"/>
            <a:ext cx="9192194" cy="6721792"/>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descr="http://media.mnn.com/assets/images/2016/01/cute-baby.jpg.838x0_q80.jpg" id="227" name="Google Shape;227;p38"/>
          <p:cNvPicPr preferRelativeResize="0"/>
          <p:nvPr/>
        </p:nvPicPr>
        <p:blipFill rotWithShape="1">
          <a:blip r:embed="rId3">
            <a:alphaModFix/>
          </a:blip>
          <a:srcRect b="0" l="0" r="0" t="0"/>
          <a:stretch/>
        </p:blipFill>
        <p:spPr>
          <a:xfrm>
            <a:off x="0" y="672099"/>
            <a:ext cx="9296400" cy="6201297"/>
          </a:xfrm>
          <a:prstGeom prst="rect">
            <a:avLst/>
          </a:prstGeom>
          <a:noFill/>
          <a:ln>
            <a:noFill/>
          </a:ln>
        </p:spPr>
      </p:pic>
      <p:sp>
        <p:nvSpPr>
          <p:cNvPr id="228" name="Google Shape;228;p3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This Should Be You.</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Our Mantra for Today and Beyond…</a:t>
            </a:r>
            <a:endParaRPr/>
          </a:p>
        </p:txBody>
      </p:sp>
      <p:sp>
        <p:nvSpPr>
          <p:cNvPr id="235" name="Google Shape;235;p39"/>
          <p:cNvSpPr txBox="1"/>
          <p:nvPr/>
        </p:nvSpPr>
        <p:spPr>
          <a:xfrm>
            <a:off x="304800" y="3048000"/>
            <a:ext cx="861060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3200">
                <a:solidFill>
                  <a:schemeClr val="dk1"/>
                </a:solidFill>
                <a:latin typeface="Arial"/>
                <a:ea typeface="Arial"/>
                <a:cs typeface="Arial"/>
                <a:sym typeface="Arial"/>
              </a:rPr>
              <a:t>When it comes to web development…</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Our Mantra for Today and Beyond…</a:t>
            </a:r>
            <a:endParaRPr/>
          </a:p>
        </p:txBody>
      </p:sp>
      <p:sp>
        <p:nvSpPr>
          <p:cNvPr id="242" name="Google Shape;242;p40"/>
          <p:cNvSpPr txBox="1"/>
          <p:nvPr/>
        </p:nvSpPr>
        <p:spPr>
          <a:xfrm>
            <a:off x="304800" y="2743200"/>
            <a:ext cx="861060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8000">
                <a:solidFill>
                  <a:schemeClr val="dk1"/>
                </a:solidFill>
                <a:latin typeface="Arial"/>
                <a:ea typeface="Arial"/>
                <a:cs typeface="Arial"/>
                <a:sym typeface="Arial"/>
              </a:rPr>
              <a:t>I know </a:t>
            </a:r>
            <a:r>
              <a:rPr b="1" i="1" lang="en-US" sz="8000" u="sng">
                <a:solidFill>
                  <a:schemeClr val="dk1"/>
                </a:solidFill>
                <a:latin typeface="Arial"/>
                <a:ea typeface="Arial"/>
                <a:cs typeface="Arial"/>
                <a:sym typeface="Arial"/>
              </a:rPr>
              <a:t>nothing.</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nvSpPr>
        <p:spPr>
          <a:xfrm>
            <a:off x="8305800" y="6400800"/>
            <a:ext cx="9271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You.</a:t>
            </a:r>
            <a:endParaRPr/>
          </a:p>
        </p:txBody>
      </p:sp>
      <p:cxnSp>
        <p:nvCxnSpPr>
          <p:cNvPr id="249" name="Google Shape;249;p41"/>
          <p:cNvCxnSpPr/>
          <p:nvPr/>
        </p:nvCxnSpPr>
        <p:spPr>
          <a:xfrm rot="10800000">
            <a:off x="8001000" y="6172200"/>
            <a:ext cx="304800" cy="228600"/>
          </a:xfrm>
          <a:prstGeom prst="straightConnector1">
            <a:avLst/>
          </a:prstGeom>
          <a:noFill/>
          <a:ln cap="flat" cmpd="sng" w="9525">
            <a:solidFill>
              <a:schemeClr val="dk1"/>
            </a:solidFill>
            <a:prstDash val="solid"/>
            <a:miter lim="800000"/>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The Path of Learning</a:t>
            </a:r>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Nothing Comes Easy…</a:t>
            </a:r>
            <a:endParaRPr/>
          </a:p>
        </p:txBody>
      </p:sp>
      <p:sp>
        <p:nvSpPr>
          <p:cNvPr id="262" name="Google Shape;262;p43"/>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As students, you face three </a:t>
            </a:r>
            <a:endParaRPr/>
          </a:p>
          <a:p>
            <a:pPr indent="0" lvl="0" marL="228600" marR="0" rtl="0" algn="ctr">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HUGE obstacles!</a:t>
            </a:r>
            <a:endParaRPr b="1" sz="3200" u="sng">
              <a:solidFill>
                <a:schemeClr val="dk1"/>
              </a:solidFill>
              <a:latin typeface="Arial"/>
              <a:ea typeface="Arial"/>
              <a:cs typeface="Arial"/>
              <a:sym typeface="Aria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Obstacle #1 – The Great Confusion</a:t>
            </a:r>
            <a:endParaRPr/>
          </a:p>
        </p:txBody>
      </p:sp>
      <p:pic>
        <p:nvPicPr>
          <p:cNvPr descr="https://funixx.files.wordpress.com/2014/09/adn5xmm_460s.jpg?w=510" id="269" name="Google Shape;269;p44"/>
          <p:cNvPicPr preferRelativeResize="0"/>
          <p:nvPr/>
        </p:nvPicPr>
        <p:blipFill rotWithShape="1">
          <a:blip r:embed="rId3">
            <a:alphaModFix/>
          </a:blip>
          <a:srcRect b="1565" l="326" r="-326" t="1124"/>
          <a:stretch/>
        </p:blipFill>
        <p:spPr>
          <a:xfrm>
            <a:off x="0" y="653854"/>
            <a:ext cx="9220200" cy="5831984"/>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04800" y="0"/>
            <a:ext cx="7620000"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Quick Introductions! (30 seconds)</a:t>
            </a:r>
            <a:endParaRPr/>
          </a:p>
        </p:txBody>
      </p:sp>
      <p:pic>
        <p:nvPicPr>
          <p:cNvPr descr="http://i.imgur.com/HaKbP2R.png" id="141" name="Google Shape;141;p27"/>
          <p:cNvPicPr preferRelativeResize="0"/>
          <p:nvPr/>
        </p:nvPicPr>
        <p:blipFill rotWithShape="1">
          <a:blip r:embed="rId3">
            <a:alphaModFix/>
          </a:blip>
          <a:srcRect b="0" l="0" r="0" t="0"/>
          <a:stretch/>
        </p:blipFill>
        <p:spPr>
          <a:xfrm>
            <a:off x="6705600" y="3962400"/>
            <a:ext cx="2286000" cy="2286001"/>
          </a:xfrm>
          <a:prstGeom prst="rect">
            <a:avLst/>
          </a:prstGeom>
          <a:noFill/>
          <a:ln>
            <a:noFill/>
          </a:ln>
        </p:spPr>
      </p:pic>
      <p:sp>
        <p:nvSpPr>
          <p:cNvPr id="142" name="Google Shape;142;p27"/>
          <p:cNvSpPr txBox="1"/>
          <p:nvPr/>
        </p:nvSpPr>
        <p:spPr>
          <a:xfrm>
            <a:off x="196850" y="838200"/>
            <a:ext cx="8947150" cy="44958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Name</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Location</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Background (Career, Education, Interests)</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Why learn web development?</a:t>
            </a:r>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Excited about class?</a:t>
            </a:r>
            <a:endParaRPr/>
          </a:p>
          <a:p>
            <a:pPr indent="-254000" lvl="0" marL="6858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254000" lvl="0" marL="685800" marR="0" rtl="0" algn="l">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Obstacle #2 – The Great Doubt</a:t>
            </a:r>
            <a:endParaRPr/>
          </a:p>
        </p:txBody>
      </p:sp>
      <p:pic>
        <p:nvPicPr>
          <p:cNvPr descr="https://tctechcrunch2011.files.wordpress.com/2014/05/rage-programming-crop.jpg?w=698&amp;h=400&amp;crop=1" id="276" name="Google Shape;276;p45"/>
          <p:cNvPicPr preferRelativeResize="0"/>
          <p:nvPr/>
        </p:nvPicPr>
        <p:blipFill rotWithShape="1">
          <a:blip r:embed="rId3">
            <a:alphaModFix/>
          </a:blip>
          <a:srcRect b="0" l="0" r="0" t="0"/>
          <a:stretch/>
        </p:blipFill>
        <p:spPr>
          <a:xfrm>
            <a:off x="-690025" y="685800"/>
            <a:ext cx="10036867" cy="5751786"/>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Obstacle #3 – The Great Distance</a:t>
            </a:r>
            <a:endParaRPr/>
          </a:p>
        </p:txBody>
      </p:sp>
      <p:pic>
        <p:nvPicPr>
          <p:cNvPr descr="https://servantnetwork.files.wordpress.com/2013/09/desert.jpg" id="283" name="Google Shape;283;p46"/>
          <p:cNvPicPr preferRelativeResize="0"/>
          <p:nvPr/>
        </p:nvPicPr>
        <p:blipFill rotWithShape="1">
          <a:blip r:embed="rId3">
            <a:alphaModFix/>
          </a:blip>
          <a:srcRect b="0" l="0" r="0" t="0"/>
          <a:stretch/>
        </p:blipFill>
        <p:spPr>
          <a:xfrm>
            <a:off x="-590192" y="653854"/>
            <a:ext cx="11029593" cy="6204146"/>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Nothing Comes Easy…</a:t>
            </a:r>
            <a:endParaRPr/>
          </a:p>
        </p:txBody>
      </p:sp>
      <p:sp>
        <p:nvSpPr>
          <p:cNvPr id="290" name="Google Shape;290;p47"/>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rPr b="1" lang="en-US" sz="3200" u="sng">
                <a:solidFill>
                  <a:schemeClr val="dk1"/>
                </a:solidFill>
                <a:latin typeface="Arial"/>
                <a:ea typeface="Arial"/>
                <a:cs typeface="Arial"/>
                <a:sym typeface="Arial"/>
              </a:rPr>
              <a:t>Learning to Code Requires Two Things:</a:t>
            </a:r>
            <a:endParaRPr/>
          </a:p>
          <a:p>
            <a:pPr indent="0" lvl="0" marL="228600" marR="0" rtl="0" algn="l">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a:p>
            <a:pPr indent="-514350" lvl="1" marL="1200150" marR="0" rtl="0" algn="l">
              <a:lnSpc>
                <a:spcPct val="9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Arial"/>
                <a:ea typeface="Arial"/>
                <a:cs typeface="Arial"/>
                <a:sym typeface="Arial"/>
              </a:rPr>
              <a:t>Persisting in the face of something that feels </a:t>
            </a:r>
            <a:r>
              <a:rPr b="0" i="0" lang="en-US" sz="2800" u="sng" cap="none" strike="noStrike">
                <a:solidFill>
                  <a:schemeClr val="dk1"/>
                </a:solidFill>
                <a:latin typeface="Arial"/>
                <a:ea typeface="Arial"/>
                <a:cs typeface="Arial"/>
                <a:sym typeface="Arial"/>
              </a:rPr>
              <a:t>incredibly hard and confusing</a:t>
            </a:r>
            <a:r>
              <a:rPr b="0" i="0" lang="en-US" sz="2800" u="none" cap="none" strike="noStrike">
                <a:solidFill>
                  <a:schemeClr val="dk1"/>
                </a:solidFill>
                <a:latin typeface="Arial"/>
                <a:ea typeface="Arial"/>
                <a:cs typeface="Arial"/>
                <a:sym typeface="Arial"/>
              </a:rPr>
              <a:t>.</a:t>
            </a:r>
            <a:endParaRPr/>
          </a:p>
          <a:p>
            <a:pPr indent="-336550" lvl="1" marL="1200150" marR="0" rtl="0" algn="l">
              <a:lnSpc>
                <a:spcPct val="90000"/>
              </a:lnSpc>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a:p>
            <a:pPr indent="-514350" lvl="1" marL="1200150" marR="0" rtl="0" algn="l">
              <a:lnSpc>
                <a:spcPct val="90000"/>
              </a:lnSpc>
              <a:spcBef>
                <a:spcPts val="0"/>
              </a:spcBef>
              <a:spcAft>
                <a:spcPts val="0"/>
              </a:spcAft>
              <a:buClr>
                <a:schemeClr val="dk1"/>
              </a:buClr>
              <a:buSzPts val="2800"/>
              <a:buFont typeface="Calibri"/>
              <a:buAutoNum type="arabicPeriod"/>
            </a:pPr>
            <a:r>
              <a:rPr b="0" i="0" lang="en-US" sz="2800" u="none" cap="none" strike="noStrike">
                <a:solidFill>
                  <a:schemeClr val="dk1"/>
                </a:solidFill>
                <a:latin typeface="Arial"/>
                <a:ea typeface="Arial"/>
                <a:cs typeface="Arial"/>
                <a:sym typeface="Arial"/>
              </a:rPr>
              <a:t>Maintaining the self-confidence necessary to believe that you </a:t>
            </a:r>
            <a:r>
              <a:rPr b="0" i="0" lang="en-US" sz="2800" u="sng" cap="none" strike="noStrike">
                <a:solidFill>
                  <a:schemeClr val="dk1"/>
                </a:solidFill>
                <a:latin typeface="Arial"/>
                <a:ea typeface="Arial"/>
                <a:cs typeface="Arial"/>
                <a:sym typeface="Arial"/>
              </a:rPr>
              <a:t>CAN DO THIS</a:t>
            </a:r>
            <a:r>
              <a:rPr b="0" i="0" lang="en-US" sz="2800" u="none" cap="none" strike="noStrike">
                <a:solidFill>
                  <a:schemeClr val="dk1"/>
                </a:solidFill>
                <a:latin typeface="Arial"/>
                <a:ea typeface="Arial"/>
                <a:cs typeface="Arial"/>
                <a:sym typeface="Arial"/>
              </a:rPr>
              <a:t>.</a:t>
            </a:r>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p:nvPr/>
        </p:nvSpPr>
        <p:spPr>
          <a:xfrm>
            <a:off x="0" y="669700"/>
            <a:ext cx="9144000" cy="4892899"/>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4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Learning is “Frustrating”</a:t>
            </a:r>
            <a:endParaRPr/>
          </a:p>
        </p:txBody>
      </p:sp>
      <p:sp>
        <p:nvSpPr>
          <p:cNvPr id="298" name="Google Shape;298;p48"/>
          <p:cNvSpPr txBox="1"/>
          <p:nvPr/>
        </p:nvSpPr>
        <p:spPr>
          <a:xfrm>
            <a:off x="457200" y="838200"/>
            <a:ext cx="8229600" cy="4525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“You can’t tell whether you’re learning something when you’re learning it—in fact, </a:t>
            </a:r>
            <a:r>
              <a:rPr b="1" lang="en-US" sz="2800" u="sng">
                <a:solidFill>
                  <a:schemeClr val="dk1"/>
                </a:solidFill>
                <a:latin typeface="Arial"/>
                <a:ea typeface="Arial"/>
                <a:cs typeface="Arial"/>
                <a:sym typeface="Arial"/>
              </a:rPr>
              <a:t>learning feels a lot more like frustration</a:t>
            </a:r>
            <a:r>
              <a:rPr lang="en-US" sz="2800">
                <a:solidFill>
                  <a:schemeClr val="dk1"/>
                </a:solidFill>
                <a:latin typeface="Arial"/>
                <a:ea typeface="Arial"/>
                <a:cs typeface="Arial"/>
                <a:sym typeface="Arial"/>
              </a:rPr>
              <a:t>.”</a:t>
            </a:r>
            <a:endParaRPr/>
          </a:p>
          <a:p>
            <a:pPr indent="0" lvl="0" marL="0" marR="0" rtl="0" algn="l">
              <a:lnSpc>
                <a:spcPct val="90000"/>
              </a:lnSpc>
              <a:spcBef>
                <a:spcPts val="100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lang="en-US" sz="2800">
                <a:solidFill>
                  <a:schemeClr val="dk1"/>
                </a:solidFill>
                <a:latin typeface="Arial"/>
                <a:ea typeface="Arial"/>
                <a:cs typeface="Arial"/>
                <a:sym typeface="Aria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sz="1600">
              <a:solidFill>
                <a:schemeClr val="dk1"/>
              </a:solidFill>
              <a:latin typeface="Arial"/>
              <a:ea typeface="Arial"/>
              <a:cs typeface="Arial"/>
              <a:sym typeface="Arial"/>
            </a:endParaRPr>
          </a:p>
        </p:txBody>
      </p:sp>
      <p:sp>
        <p:nvSpPr>
          <p:cNvPr id="299" name="Google Shape;299;p48"/>
          <p:cNvSpPr/>
          <p:nvPr/>
        </p:nvSpPr>
        <p:spPr>
          <a:xfrm>
            <a:off x="952500" y="5629141"/>
            <a:ext cx="7239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dk1"/>
                </a:solidFill>
                <a:latin typeface="Arial"/>
                <a:ea typeface="Arial"/>
                <a:cs typeface="Arial"/>
                <a:sym typeface="Arial"/>
              </a:rPr>
              <a:t>Jeff Dickey, Author of Write Modern Web Apps with the MEAN Stack: Mongo, Express, AngularJS, and Node.JS</a:t>
            </a:r>
            <a:endParaRPr i="1" sz="1800">
              <a:solidFill>
                <a:schemeClr val="dk1"/>
              </a:solidFill>
              <a:latin typeface="Arial"/>
              <a:ea typeface="Arial"/>
              <a:cs typeface="Arial"/>
              <a:sym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p:nvPr/>
        </p:nvSpPr>
        <p:spPr>
          <a:xfrm>
            <a:off x="0" y="676039"/>
            <a:ext cx="9155741" cy="576339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4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Advice for the Journey</a:t>
            </a:r>
            <a:endParaRPr/>
          </a:p>
        </p:txBody>
      </p:sp>
      <p:pic>
        <p:nvPicPr>
          <p:cNvPr descr="http://knote.com/wp-content/uploads/2015/02/Hard-work2.png" id="307" name="Google Shape;307;p49"/>
          <p:cNvPicPr preferRelativeResize="0"/>
          <p:nvPr/>
        </p:nvPicPr>
        <p:blipFill rotWithShape="1">
          <a:blip r:embed="rId3">
            <a:alphaModFix/>
          </a:blip>
          <a:srcRect b="0" l="0" r="0" t="0"/>
          <a:stretch/>
        </p:blipFill>
        <p:spPr>
          <a:xfrm>
            <a:off x="5775326" y="3177381"/>
            <a:ext cx="3042684" cy="3008752"/>
          </a:xfrm>
          <a:prstGeom prst="rect">
            <a:avLst/>
          </a:prstGeom>
          <a:noFill/>
          <a:ln>
            <a:noFill/>
          </a:ln>
        </p:spPr>
      </p:pic>
      <p:sp>
        <p:nvSpPr>
          <p:cNvPr id="308" name="Google Shape;308;p49"/>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lt1"/>
              </a:buClr>
              <a:buSzPts val="2800"/>
              <a:buFont typeface="Arial"/>
              <a:buNone/>
            </a:pPr>
            <a:r>
              <a:rPr lang="en-US" sz="2800" u="sng">
                <a:solidFill>
                  <a:schemeClr val="lt1"/>
                </a:solidFill>
                <a:latin typeface="Arial"/>
                <a:ea typeface="Arial"/>
                <a:cs typeface="Arial"/>
                <a:sym typeface="Arial"/>
              </a:rPr>
              <a:t>Throughout this course, always remember to:</a:t>
            </a:r>
            <a:endParaRPr/>
          </a:p>
          <a:p>
            <a:pPr indent="0" lvl="0" marL="228600" marR="0" rtl="0" algn="l">
              <a:lnSpc>
                <a:spcPct val="90000"/>
              </a:lnSpc>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b="1" i="1" lang="en-US" sz="3600">
                <a:solidFill>
                  <a:schemeClr val="lt1"/>
                </a:solidFill>
                <a:latin typeface="Arial"/>
                <a:ea typeface="Arial"/>
                <a:cs typeface="Arial"/>
                <a:sym typeface="Arial"/>
              </a:rPr>
              <a:t> Work Hard!!</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285750" lvl="0" marL="742950" marR="0" rtl="0" algn="ctr">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Advice for the Journey</a:t>
            </a:r>
            <a:endParaRPr/>
          </a:p>
        </p:txBody>
      </p:sp>
      <p:sp>
        <p:nvSpPr>
          <p:cNvPr id="315" name="Google Shape;315;p50"/>
          <p:cNvSpPr/>
          <p:nvPr/>
        </p:nvSpPr>
        <p:spPr>
          <a:xfrm>
            <a:off x="0" y="676039"/>
            <a:ext cx="9155741" cy="576339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cdn.meme.am/instances/57165550.jpg" id="316" name="Google Shape;316;p50"/>
          <p:cNvPicPr preferRelativeResize="0"/>
          <p:nvPr/>
        </p:nvPicPr>
        <p:blipFill rotWithShape="1">
          <a:blip r:embed="rId3">
            <a:alphaModFix/>
          </a:blip>
          <a:srcRect b="3604" l="0" r="0" t="0"/>
          <a:stretch/>
        </p:blipFill>
        <p:spPr>
          <a:xfrm>
            <a:off x="5102160" y="3657600"/>
            <a:ext cx="3607275" cy="2607945"/>
          </a:xfrm>
          <a:prstGeom prst="rect">
            <a:avLst/>
          </a:prstGeom>
          <a:noFill/>
          <a:ln>
            <a:noFill/>
          </a:ln>
        </p:spPr>
      </p:pic>
      <p:sp>
        <p:nvSpPr>
          <p:cNvPr id="317" name="Google Shape;317;p50"/>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lt1"/>
              </a:buClr>
              <a:buSzPts val="2800"/>
              <a:buFont typeface="Arial"/>
              <a:buNone/>
            </a:pPr>
            <a:r>
              <a:rPr lang="en-US" sz="2800" u="sng">
                <a:solidFill>
                  <a:schemeClr val="lt1"/>
                </a:solidFill>
                <a:latin typeface="Arial"/>
                <a:ea typeface="Arial"/>
                <a:cs typeface="Arial"/>
                <a:sym typeface="Arial"/>
              </a:rPr>
              <a:t>Throughout this course, always remember to:</a:t>
            </a:r>
            <a:endParaRPr/>
          </a:p>
          <a:p>
            <a:pPr indent="0" lvl="0" marL="228600" marR="0" rtl="0" algn="l">
              <a:lnSpc>
                <a:spcPct val="90000"/>
              </a:lnSpc>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Work Hard!!</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b="1" i="1" lang="en-US" sz="3600">
                <a:solidFill>
                  <a:schemeClr val="lt1"/>
                </a:solidFill>
                <a:latin typeface="Arial"/>
                <a:ea typeface="Arial"/>
                <a:cs typeface="Arial"/>
                <a:sym typeface="Arial"/>
              </a:rPr>
              <a:t> Appreciate your successes</a:t>
            </a:r>
            <a:endParaRPr/>
          </a:p>
          <a:p>
            <a:pPr indent="-285750" lvl="0" marL="742950" marR="0" rtl="0" algn="ctr">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600"/>
              <a:buFont typeface="Arial"/>
              <a:buNone/>
            </a:pPr>
            <a:r>
              <a:t/>
            </a:r>
            <a:endParaRPr sz="3600">
              <a:solidFill>
                <a:schemeClr val="lt1"/>
              </a:solidFill>
              <a:latin typeface="Arial"/>
              <a:ea typeface="Arial"/>
              <a:cs typeface="Arial"/>
              <a:sym typeface="Arial"/>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1"/>
          <p:cNvSpPr/>
          <p:nvPr/>
        </p:nvSpPr>
        <p:spPr>
          <a:xfrm>
            <a:off x="0" y="676039"/>
            <a:ext cx="9155741" cy="576339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5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Advice for the Journey</a:t>
            </a:r>
            <a:endParaRPr/>
          </a:p>
        </p:txBody>
      </p:sp>
      <p:sp>
        <p:nvSpPr>
          <p:cNvPr id="325" name="Google Shape;325;p51"/>
          <p:cNvSpPr txBox="1"/>
          <p:nvPr/>
        </p:nvSpPr>
        <p:spPr>
          <a:xfrm>
            <a:off x="443345" y="914400"/>
            <a:ext cx="8229600" cy="4525963"/>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lt1"/>
              </a:buClr>
              <a:buSzPts val="2800"/>
              <a:buFont typeface="Arial"/>
              <a:buNone/>
            </a:pPr>
            <a:r>
              <a:rPr lang="en-US" sz="2800" u="sng">
                <a:solidFill>
                  <a:schemeClr val="lt1"/>
                </a:solidFill>
                <a:latin typeface="Arial"/>
                <a:ea typeface="Arial"/>
                <a:cs typeface="Arial"/>
                <a:sym typeface="Arial"/>
              </a:rPr>
              <a:t>Throughout this course, always remember to:</a:t>
            </a:r>
            <a:endParaRPr/>
          </a:p>
          <a:p>
            <a:pPr indent="0" lvl="0" marL="228600" marR="0" rtl="0" algn="l">
              <a:lnSpc>
                <a:spcPct val="90000"/>
              </a:lnSpc>
              <a:spcBef>
                <a:spcPts val="0"/>
              </a:spcBef>
              <a:spcAft>
                <a:spcPts val="0"/>
              </a:spcAft>
              <a:buClr>
                <a:schemeClr val="dk1"/>
              </a:buClr>
              <a:buSzPts val="2800"/>
              <a:buFont typeface="Arial"/>
              <a:buNone/>
            </a:pPr>
            <a:r>
              <a:t/>
            </a:r>
            <a:endParaRPr sz="28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Work Hard!!</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i="1" lang="en-US" sz="3600">
                <a:solidFill>
                  <a:schemeClr val="lt1"/>
                </a:solidFill>
                <a:latin typeface="Arial"/>
                <a:ea typeface="Arial"/>
                <a:cs typeface="Arial"/>
                <a:sym typeface="Arial"/>
              </a:rPr>
              <a:t> Appreciate your successes</a:t>
            </a:r>
            <a:endParaRPr/>
          </a:p>
          <a:p>
            <a:pPr indent="-285750" lvl="0" marL="742950" marR="0" rtl="0" algn="ctr">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514350" lvl="0" marL="742950" marR="0" rtl="0" algn="l">
              <a:lnSpc>
                <a:spcPct val="90000"/>
              </a:lnSpc>
              <a:spcBef>
                <a:spcPts val="0"/>
              </a:spcBef>
              <a:spcAft>
                <a:spcPts val="0"/>
              </a:spcAft>
              <a:buClr>
                <a:schemeClr val="lt1"/>
              </a:buClr>
              <a:buSzPts val="3600"/>
              <a:buFont typeface="Calibri"/>
              <a:buAutoNum type="arabicPeriod"/>
            </a:pPr>
            <a:r>
              <a:rPr b="1" lang="en-US" sz="3600">
                <a:solidFill>
                  <a:schemeClr val="lt1"/>
                </a:solidFill>
                <a:latin typeface="Arial"/>
                <a:ea typeface="Arial"/>
                <a:cs typeface="Arial"/>
                <a:sym typeface="Arial"/>
              </a:rPr>
              <a:t> </a:t>
            </a:r>
            <a:r>
              <a:rPr b="1" i="1" lang="en-US" sz="3600">
                <a:solidFill>
                  <a:schemeClr val="lt1"/>
                </a:solidFill>
                <a:latin typeface="Arial"/>
                <a:ea typeface="Arial"/>
                <a:cs typeface="Arial"/>
                <a:sym typeface="Arial"/>
              </a:rPr>
              <a:t>Trust yourself</a:t>
            </a:r>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a:p>
            <a:pPr indent="-285750" lvl="0" marL="742950" marR="0" rtl="0" algn="l">
              <a:lnSpc>
                <a:spcPct val="90000"/>
              </a:lnSpc>
              <a:spcBef>
                <a:spcPts val="0"/>
              </a:spcBef>
              <a:spcAft>
                <a:spcPts val="0"/>
              </a:spcAft>
              <a:buClr>
                <a:schemeClr val="dk1"/>
              </a:buClr>
              <a:buSzPts val="3600"/>
              <a:buFont typeface="Calibri"/>
              <a:buNone/>
            </a:pPr>
            <a:r>
              <a:t/>
            </a:r>
            <a:endParaRPr sz="3600">
              <a:solidFill>
                <a:schemeClr val="lt1"/>
              </a:solidFill>
              <a:latin typeface="Arial"/>
              <a:ea typeface="Arial"/>
              <a:cs typeface="Arial"/>
              <a:sym typeface="Arial"/>
            </a:endParaRPr>
          </a:p>
        </p:txBody>
      </p:sp>
      <p:pic>
        <p:nvPicPr>
          <p:cNvPr descr="http://www.quickmeme.com/img/b1/b1863ec001f174e2d9a3cc0ad89aad0cbf78ddd297256b891bd8ff4662f3f044.jpg" id="326" name="Google Shape;326;p51"/>
          <p:cNvPicPr preferRelativeResize="0"/>
          <p:nvPr/>
        </p:nvPicPr>
        <p:blipFill rotWithShape="1">
          <a:blip r:embed="rId3">
            <a:alphaModFix/>
          </a:blip>
          <a:srcRect b="2857" l="0" r="0" t="2868"/>
          <a:stretch/>
        </p:blipFill>
        <p:spPr>
          <a:xfrm>
            <a:off x="5181600" y="3733800"/>
            <a:ext cx="3584556" cy="251460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2"/>
          <p:cNvSpPr/>
          <p:nvPr/>
        </p:nvSpPr>
        <p:spPr>
          <a:xfrm>
            <a:off x="0" y="676039"/>
            <a:ext cx="9155741" cy="5763398"/>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5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But remember…</a:t>
            </a:r>
            <a:endParaRPr/>
          </a:p>
        </p:txBody>
      </p:sp>
      <p:sp>
        <p:nvSpPr>
          <p:cNvPr id="334" name="Google Shape;334;p52"/>
          <p:cNvSpPr txBox="1"/>
          <p:nvPr/>
        </p:nvSpPr>
        <p:spPr>
          <a:xfrm>
            <a:off x="920270" y="4876800"/>
            <a:ext cx="7315200" cy="1370918"/>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lt1"/>
              </a:buClr>
              <a:buSzPts val="3600"/>
              <a:buFont typeface="Arial"/>
              <a:buNone/>
            </a:pPr>
            <a:r>
              <a:rPr i="1" lang="en-US" sz="3600">
                <a:solidFill>
                  <a:schemeClr val="lt1"/>
                </a:solidFill>
                <a:latin typeface="Arial"/>
                <a:ea typeface="Arial"/>
                <a:cs typeface="Arial"/>
                <a:sym typeface="Arial"/>
              </a:rPr>
              <a:t>If you want to go fast, go alone. </a:t>
            </a:r>
            <a:endParaRPr/>
          </a:p>
          <a:p>
            <a:pPr indent="0" lvl="0" marL="228600" marR="0" rtl="0" algn="ctr">
              <a:lnSpc>
                <a:spcPct val="90000"/>
              </a:lnSpc>
              <a:spcBef>
                <a:spcPts val="0"/>
              </a:spcBef>
              <a:spcAft>
                <a:spcPts val="0"/>
              </a:spcAft>
              <a:buClr>
                <a:schemeClr val="lt1"/>
              </a:buClr>
              <a:buSzPts val="3600"/>
              <a:buFont typeface="Arial"/>
              <a:buNone/>
            </a:pPr>
            <a:r>
              <a:rPr i="1" lang="en-US" sz="3600">
                <a:solidFill>
                  <a:schemeClr val="lt1"/>
                </a:solidFill>
                <a:latin typeface="Arial"/>
                <a:ea typeface="Arial"/>
                <a:cs typeface="Arial"/>
                <a:sym typeface="Arial"/>
              </a:rPr>
              <a:t>If you want to go far, go in a team.</a:t>
            </a:r>
            <a:endParaRPr i="1" sz="3600">
              <a:solidFill>
                <a:schemeClr val="lt1"/>
              </a:solidFill>
              <a:latin typeface="Arial"/>
              <a:ea typeface="Arial"/>
              <a:cs typeface="Arial"/>
              <a:sym typeface="Arial"/>
            </a:endParaRPr>
          </a:p>
        </p:txBody>
      </p:sp>
      <p:pic>
        <p:nvPicPr>
          <p:cNvPr id="335" name="Google Shape;335;p52"/>
          <p:cNvPicPr preferRelativeResize="0"/>
          <p:nvPr/>
        </p:nvPicPr>
        <p:blipFill rotWithShape="1">
          <a:blip r:embed="rId3">
            <a:alphaModFix/>
          </a:blip>
          <a:srcRect b="0" l="0" r="0" t="0"/>
          <a:stretch/>
        </p:blipFill>
        <p:spPr>
          <a:xfrm>
            <a:off x="2053167" y="1145374"/>
            <a:ext cx="5049406" cy="3262092"/>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3"/>
          <p:cNvSpPr txBox="1"/>
          <p:nvPr>
            <p:ph type="title"/>
          </p:nvPr>
        </p:nvSpPr>
        <p:spPr>
          <a:xfrm>
            <a:off x="304800" y="0"/>
            <a:ext cx="6934200"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Google Fu – The Most Important Skill of All</a:t>
            </a:r>
            <a:endParaRPr/>
          </a:p>
        </p:txBody>
      </p:sp>
      <p:sp>
        <p:nvSpPr>
          <p:cNvPr id="342" name="Google Shape;342;p53"/>
          <p:cNvSpPr/>
          <p:nvPr/>
        </p:nvSpPr>
        <p:spPr>
          <a:xfrm>
            <a:off x="2667000" y="5638800"/>
            <a:ext cx="451918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u="sng">
                <a:solidFill>
                  <a:schemeClr val="hlink"/>
                </a:solidFill>
                <a:latin typeface="Arial"/>
                <a:ea typeface="Arial"/>
                <a:cs typeface="Arial"/>
                <a:sym typeface="Arial"/>
                <a:hlinkClick r:id="rId3"/>
              </a:rPr>
              <a:t>What is Google Fu?</a:t>
            </a:r>
            <a:endParaRPr b="1" sz="3600">
              <a:solidFill>
                <a:schemeClr val="dk1"/>
              </a:solidFill>
              <a:latin typeface="Arial"/>
              <a:ea typeface="Arial"/>
              <a:cs typeface="Arial"/>
              <a:sym typeface="Arial"/>
            </a:endParaRPr>
          </a:p>
        </p:txBody>
      </p:sp>
      <p:pic>
        <p:nvPicPr>
          <p:cNvPr id="343" name="Google Shape;343;p53"/>
          <p:cNvPicPr preferRelativeResize="0"/>
          <p:nvPr/>
        </p:nvPicPr>
        <p:blipFill rotWithShape="1">
          <a:blip r:embed="rId4">
            <a:alphaModFix/>
          </a:blip>
          <a:srcRect b="0" l="0" r="0" t="0"/>
          <a:stretch/>
        </p:blipFill>
        <p:spPr>
          <a:xfrm>
            <a:off x="-2628" y="2003327"/>
            <a:ext cx="9144000" cy="2286000"/>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4"/>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Course Structure</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Instructor = Anthony Maddatu</a:t>
            </a:r>
            <a:endParaRPr/>
          </a:p>
        </p:txBody>
      </p:sp>
      <p:sp>
        <p:nvSpPr>
          <p:cNvPr id="149" name="Google Shape;149;p28"/>
          <p:cNvSpPr txBox="1"/>
          <p:nvPr/>
        </p:nvSpPr>
        <p:spPr>
          <a:xfrm>
            <a:off x="196850" y="760690"/>
            <a:ext cx="8947200" cy="56769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b="1" lang="en-US" sz="2800" u="sng">
                <a:solidFill>
                  <a:schemeClr val="dk1"/>
                </a:solidFill>
              </a:rPr>
              <a:t>Anthony Maddatu</a:t>
            </a:r>
            <a:endParaRPr b="1" sz="2800" u="sng">
              <a:solidFill>
                <a:schemeClr val="dk1"/>
              </a:solidFill>
              <a:latin typeface="Arial"/>
              <a:ea typeface="Arial"/>
              <a:cs typeface="Arial"/>
              <a:sym typeface="Arial"/>
            </a:endParaRPr>
          </a:p>
          <a:p>
            <a:pPr indent="-361950" lvl="0" marL="685800" marR="0" rtl="0" algn="l">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431800" lvl="0" marL="685800" marR="0" rtl="0" algn="l">
              <a:spcBef>
                <a:spcPts val="0"/>
              </a:spcBef>
              <a:spcAft>
                <a:spcPts val="0"/>
              </a:spcAft>
              <a:buClr>
                <a:schemeClr val="dk1"/>
              </a:buClr>
              <a:buSzPts val="2400"/>
              <a:buFont typeface="Arial"/>
              <a:buChar char="•"/>
            </a:pPr>
            <a:r>
              <a:rPr lang="en-US" sz="2400">
                <a:solidFill>
                  <a:schemeClr val="dk1"/>
                </a:solidFill>
              </a:rPr>
              <a:t>Graduate with Honors at Rutgers University with a B.S. in Computer Science</a:t>
            </a:r>
            <a:endParaRPr sz="24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06400" lvl="0" marL="685800" marR="0" rtl="0" algn="l">
              <a:spcBef>
                <a:spcPts val="0"/>
              </a:spcBef>
              <a:spcAft>
                <a:spcPts val="0"/>
              </a:spcAft>
              <a:buClr>
                <a:schemeClr val="dk1"/>
              </a:buClr>
              <a:buSzPts val="2000"/>
              <a:buFont typeface="Arial"/>
              <a:buChar char="•"/>
            </a:pPr>
            <a:r>
              <a:rPr lang="en-US" sz="2000">
                <a:solidFill>
                  <a:schemeClr val="dk1"/>
                </a:solidFill>
              </a:rPr>
              <a:t>Worked in clothing, fashion, costumes, and framing for years under different titles (mostly as a Lead Web Developer)</a:t>
            </a:r>
            <a:endParaRPr sz="20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06400" lvl="7" marL="36576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Over </a:t>
            </a:r>
            <a:r>
              <a:rPr lang="en-US" sz="2800">
                <a:solidFill>
                  <a:schemeClr val="dk1"/>
                </a:solidFill>
              </a:rPr>
              <a:t>10</a:t>
            </a:r>
            <a:r>
              <a:rPr lang="en-US" sz="2800">
                <a:solidFill>
                  <a:schemeClr val="dk1"/>
                </a:solidFill>
                <a:latin typeface="Arial"/>
                <a:ea typeface="Arial"/>
                <a:cs typeface="Arial"/>
                <a:sym typeface="Arial"/>
              </a:rPr>
              <a:t> years coding, </a:t>
            </a:r>
            <a:r>
              <a:rPr lang="en-US" sz="1500">
                <a:solidFill>
                  <a:schemeClr val="dk1"/>
                </a:solidFill>
                <a:latin typeface="Arial"/>
                <a:ea typeface="Arial"/>
                <a:cs typeface="Arial"/>
                <a:sym typeface="Arial"/>
              </a:rPr>
              <a:t>(with plenty of experience being a n00b at it.)</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b="1" sz="2800">
              <a:solidFill>
                <a:schemeClr val="dk1"/>
              </a:solidFill>
              <a:latin typeface="Arial"/>
              <a:ea typeface="Arial"/>
              <a:cs typeface="Arial"/>
              <a:sym typeface="Arial"/>
            </a:endParaRPr>
          </a:p>
        </p:txBody>
      </p:sp>
      <p:sp>
        <p:nvSpPr>
          <p:cNvPr id="150" name="Google Shape;150;p28"/>
          <p:cNvSpPr/>
          <p:nvPr/>
        </p:nvSpPr>
        <p:spPr>
          <a:xfrm>
            <a:off x="3429000" y="4326923"/>
            <a:ext cx="5726741" cy="1323439"/>
          </a:xfrm>
          <a:prstGeom prst="rect">
            <a:avLst/>
          </a:prstGeom>
          <a:noFill/>
          <a:ln>
            <a:noFill/>
          </a:ln>
        </p:spPr>
        <p:txBody>
          <a:bodyPr anchorCtr="0" anchor="t" bIns="45700" lIns="91425" spcFirstLastPara="1" rIns="91425" wrap="square" tIns="45700">
            <a:noAutofit/>
          </a:bodyPr>
          <a:lstStyle/>
          <a:p>
            <a:pPr indent="-419100" lvl="0" marL="685800" marR="0" rtl="0" algn="l">
              <a:spcBef>
                <a:spcPts val="0"/>
              </a:spcBef>
              <a:spcAft>
                <a:spcPts val="0"/>
              </a:spcAft>
              <a:buClr>
                <a:schemeClr val="dk1"/>
              </a:buClr>
              <a:buSzPts val="2400"/>
              <a:buFont typeface="Arial"/>
              <a:buChar char="•"/>
            </a:pPr>
            <a:r>
              <a:rPr i="1" lang="en-US" sz="2400">
                <a:solidFill>
                  <a:schemeClr val="dk1"/>
                </a:solidFill>
              </a:rPr>
              <a:t>I’m constantly thinking about interstellar travel and object recognition.</a:t>
            </a:r>
            <a:endParaRPr sz="2400">
              <a:solidFill>
                <a:schemeClr val="dk1"/>
              </a:solidFill>
              <a:latin typeface="Arial"/>
              <a:ea typeface="Arial"/>
              <a:cs typeface="Arial"/>
              <a:sym typeface="Arial"/>
            </a:endParaRPr>
          </a:p>
          <a:p>
            <a:pPr indent="-266700" lvl="0" marL="685800" marR="0" rtl="0" algn="l">
              <a:spcBef>
                <a:spcPts val="0"/>
              </a:spcBef>
              <a:spcAft>
                <a:spcPts val="0"/>
              </a:spcAft>
              <a:buClr>
                <a:schemeClr val="dk1"/>
              </a:buClr>
              <a:buSzPts val="3000"/>
              <a:buFont typeface="Arial"/>
              <a:buNone/>
            </a:pPr>
            <a:r>
              <a:t/>
            </a:r>
            <a:endParaRPr sz="3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Secretly, </a:t>
            </a:r>
            <a:r>
              <a:rPr lang="en-US" sz="2000">
                <a:solidFill>
                  <a:schemeClr val="dk1"/>
                </a:solidFill>
              </a:rPr>
              <a:t>I &lt;3 blue mushroom plushies.</a:t>
            </a:r>
            <a:endParaRPr sz="2000">
              <a:solidFill>
                <a:schemeClr val="dk1"/>
              </a:solidFill>
              <a:latin typeface="Arial"/>
              <a:ea typeface="Arial"/>
              <a:cs typeface="Arial"/>
              <a:sym typeface="Arial"/>
            </a:endParaRPr>
          </a:p>
        </p:txBody>
      </p:sp>
      <p:pic>
        <p:nvPicPr>
          <p:cNvPr id="151" name="Google Shape;151;p28"/>
          <p:cNvPicPr preferRelativeResize="0"/>
          <p:nvPr/>
        </p:nvPicPr>
        <p:blipFill>
          <a:blip r:embed="rId3">
            <a:alphaModFix/>
          </a:blip>
          <a:stretch>
            <a:fillRect/>
          </a:stretch>
        </p:blipFill>
        <p:spPr>
          <a:xfrm>
            <a:off x="66575" y="3495575"/>
            <a:ext cx="3362425" cy="3362425"/>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Daily Schedule</a:t>
            </a:r>
            <a:endParaRPr/>
          </a:p>
        </p:txBody>
      </p:sp>
      <p:sp>
        <p:nvSpPr>
          <p:cNvPr id="356" name="Google Shape;356;p55"/>
          <p:cNvSpPr txBox="1"/>
          <p:nvPr/>
        </p:nvSpPr>
        <p:spPr>
          <a:xfrm>
            <a:off x="98425" y="747991"/>
            <a:ext cx="8947150" cy="5568208"/>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For each class we’ll run through the following:</a:t>
            </a:r>
            <a:endParaRPr/>
          </a:p>
          <a:p>
            <a:pPr indent="0" lvl="0" marL="2286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Set Objectives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Brief Background Lecture</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Watch Me / Coding Demos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Code Discussions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In-Class Exercises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Project Work</a:t>
            </a:r>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Daily Schedule</a:t>
            </a:r>
            <a:endParaRPr/>
          </a:p>
        </p:txBody>
      </p:sp>
      <p:sp>
        <p:nvSpPr>
          <p:cNvPr id="363" name="Google Shape;363;p56"/>
          <p:cNvSpPr txBox="1"/>
          <p:nvPr/>
        </p:nvSpPr>
        <p:spPr>
          <a:xfrm>
            <a:off x="98425" y="747991"/>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For each class we’ll run through the following:</a:t>
            </a:r>
            <a:endParaRPr/>
          </a:p>
          <a:p>
            <a:pPr indent="0" lvl="0" marL="228600" marR="0" rtl="0" algn="l">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Set Objectives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Brief Background Lecture</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Watch Me / Coding Demos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Code Discussions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In-Class Exercises</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Project Work</a:t>
            </a:r>
            <a:endParaRPr/>
          </a:p>
        </p:txBody>
      </p:sp>
      <p:sp>
        <p:nvSpPr>
          <p:cNvPr id="364" name="Google Shape;364;p56"/>
          <p:cNvSpPr/>
          <p:nvPr/>
        </p:nvSpPr>
        <p:spPr>
          <a:xfrm>
            <a:off x="304801" y="3981690"/>
            <a:ext cx="3746703" cy="2334509"/>
          </a:xfrm>
          <a:prstGeom prst="rect">
            <a:avLst/>
          </a:prstGeom>
          <a:noFill/>
          <a:ln cap="flat" cmpd="sng" w="603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5" name="Google Shape;365;p56"/>
          <p:cNvSpPr txBox="1"/>
          <p:nvPr/>
        </p:nvSpPr>
        <p:spPr>
          <a:xfrm>
            <a:off x="4114800" y="4770099"/>
            <a:ext cx="4977645"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u="sng">
                <a:solidFill>
                  <a:srgbClr val="C00000"/>
                </a:solidFill>
                <a:latin typeface="Arial"/>
                <a:ea typeface="Arial"/>
                <a:cs typeface="Arial"/>
                <a:sym typeface="Arial"/>
              </a:rPr>
              <a:t>The Super Important Stuff!!!</a:t>
            </a:r>
            <a:endParaRPr/>
          </a:p>
        </p:txBody>
      </p:sp>
      <p:sp>
        <p:nvSpPr>
          <p:cNvPr id="366" name="Google Shape;366;p56"/>
          <p:cNvSpPr txBox="1"/>
          <p:nvPr/>
        </p:nvSpPr>
        <p:spPr>
          <a:xfrm>
            <a:off x="4779502" y="5364612"/>
            <a:ext cx="3648243"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2800">
                <a:solidFill>
                  <a:srgbClr val="C00000"/>
                </a:solidFill>
                <a:latin typeface="Arial"/>
                <a:ea typeface="Arial"/>
                <a:cs typeface="Arial"/>
                <a:sym typeface="Arial"/>
              </a:rPr>
              <a:t>i.e. Always be coding!</a:t>
            </a:r>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Pre-Work</a:t>
            </a:r>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Software Checklist</a:t>
            </a:r>
            <a:endParaRPr/>
          </a:p>
        </p:txBody>
      </p:sp>
      <p:sp>
        <p:nvSpPr>
          <p:cNvPr id="379" name="Google Shape;379;p58"/>
          <p:cNvSpPr txBox="1"/>
          <p:nvPr/>
        </p:nvSpPr>
        <p:spPr>
          <a:xfrm>
            <a:off x="98425" y="747990"/>
            <a:ext cx="8947150" cy="5348009"/>
          </a:xfrm>
          <a:prstGeom prst="rect">
            <a:avLst/>
          </a:prstGeom>
          <a:noFill/>
          <a:ln>
            <a:noFill/>
          </a:ln>
        </p:spPr>
        <p:txBody>
          <a:bodyPr anchorCtr="0" anchor="t" bIns="91425" lIns="91425" spcFirstLastPara="1" rIns="91425" wrap="square" tIns="91425">
            <a:noAutofit/>
          </a:bodyPr>
          <a:lstStyle/>
          <a:p>
            <a:pPr indent="-361950" lvl="0" marL="685800" marR="0" rtl="0" algn="l">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At this point, you should have each of these installed:</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Slack </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Visual Studio Code</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 for Version Control</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 Bash (Windows) or Terminal (Mac)</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Node.js</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Heroku-CLI</a:t>
            </a:r>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Google Chrome</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Accounts Checklist</a:t>
            </a:r>
            <a:endParaRPr/>
          </a:p>
        </p:txBody>
      </p:sp>
      <p:sp>
        <p:nvSpPr>
          <p:cNvPr id="386" name="Google Shape;386;p59"/>
          <p:cNvSpPr txBox="1"/>
          <p:nvPr/>
        </p:nvSpPr>
        <p:spPr>
          <a:xfrm>
            <a:off x="98425" y="914400"/>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You should also now have accounts for:</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GitHub (with SSH Integration)</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Heroku</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LinkedIn</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 Stack Overflow</a:t>
            </a:r>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Self-Check</a:t>
            </a:r>
            <a:endParaRPr/>
          </a:p>
        </p:txBody>
      </p:sp>
      <p:sp>
        <p:nvSpPr>
          <p:cNvPr id="393" name="Google Shape;393;p60"/>
          <p:cNvSpPr txBox="1"/>
          <p:nvPr/>
        </p:nvSpPr>
        <p:spPr>
          <a:xfrm>
            <a:off x="98425" y="914400"/>
            <a:ext cx="8947150" cy="3394500"/>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800"/>
              <a:buFont typeface="Arial"/>
              <a:buNone/>
            </a:pPr>
            <a:r>
              <a:rPr lang="en-US" sz="2800">
                <a:solidFill>
                  <a:schemeClr val="dk1"/>
                </a:solidFill>
                <a:latin typeface="Arial"/>
                <a:ea typeface="Arial"/>
                <a:cs typeface="Arial"/>
                <a:sym typeface="Arial"/>
              </a:rPr>
              <a:t>Let’s do some quick checks of the following</a:t>
            </a:r>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Visual Studio Code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Git Bash / Terminal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Node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Git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800"/>
              <a:buFont typeface="Noto Sans Symbols"/>
              <a:buChar char="✓"/>
            </a:pPr>
            <a:r>
              <a:rPr lang="en-US" sz="2800">
                <a:solidFill>
                  <a:schemeClr val="dk1"/>
                </a:solidFill>
                <a:latin typeface="Arial"/>
                <a:ea typeface="Arial"/>
                <a:cs typeface="Arial"/>
                <a:sym typeface="Arial"/>
              </a:rPr>
              <a:t>Heroku Check</a:t>
            </a:r>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Noto Sans Symbols"/>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0" lvl="0" marL="2286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279400" lvl="0" marL="685800" marR="0" rtl="0" algn="l">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On the Modern Web</a:t>
            </a:r>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Full-Stack Development?</a:t>
            </a:r>
            <a:endParaRPr/>
          </a:p>
        </p:txBody>
      </p:sp>
      <p:pic>
        <p:nvPicPr>
          <p:cNvPr id="405" name="Google Shape;405;p62"/>
          <p:cNvPicPr preferRelativeResize="0"/>
          <p:nvPr/>
        </p:nvPicPr>
        <p:blipFill rotWithShape="1">
          <a:blip r:embed="rId3">
            <a:alphaModFix/>
          </a:blip>
          <a:srcRect b="0" l="0" r="0" t="0"/>
          <a:stretch/>
        </p:blipFill>
        <p:spPr>
          <a:xfrm>
            <a:off x="1752600" y="838200"/>
            <a:ext cx="5362575" cy="5362575"/>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The “Magic” of YouTube</a:t>
            </a:r>
            <a:endParaRPr/>
          </a:p>
        </p:txBody>
      </p:sp>
      <p:pic>
        <p:nvPicPr>
          <p:cNvPr id="412" name="Google Shape;412;p63"/>
          <p:cNvPicPr preferRelativeResize="0"/>
          <p:nvPr/>
        </p:nvPicPr>
        <p:blipFill rotWithShape="1">
          <a:blip r:embed="rId3">
            <a:alphaModFix/>
          </a:blip>
          <a:srcRect b="0" l="0" r="0" t="0"/>
          <a:stretch/>
        </p:blipFill>
        <p:spPr>
          <a:xfrm>
            <a:off x="1143000" y="802186"/>
            <a:ext cx="7206085" cy="5573668"/>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Full-Stack Development</a:t>
            </a:r>
            <a:endParaRPr/>
          </a:p>
        </p:txBody>
      </p:sp>
      <p:sp>
        <p:nvSpPr>
          <p:cNvPr id="419" name="Google Shape;419;p64"/>
          <p:cNvSpPr/>
          <p:nvPr/>
        </p:nvSpPr>
        <p:spPr>
          <a:xfrm>
            <a:off x="0" y="4923129"/>
            <a:ext cx="9155741" cy="1492315"/>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0" name="Google Shape;420;p64"/>
          <p:cNvSpPr/>
          <p:nvPr/>
        </p:nvSpPr>
        <p:spPr>
          <a:xfrm>
            <a:off x="284408" y="5460883"/>
            <a:ext cx="879631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In modern </a:t>
            </a:r>
            <a:r>
              <a:rPr b="1" lang="en-US" sz="1800">
                <a:solidFill>
                  <a:schemeClr val="lt1"/>
                </a:solidFill>
                <a:latin typeface="Arial"/>
                <a:ea typeface="Arial"/>
                <a:cs typeface="Arial"/>
                <a:sym typeface="Arial"/>
              </a:rPr>
              <a:t>web apps, </a:t>
            </a:r>
            <a:r>
              <a:rPr lang="en-US" sz="1800">
                <a:solidFill>
                  <a:schemeClr val="lt1"/>
                </a:solidFill>
                <a:latin typeface="Arial"/>
                <a:ea typeface="Arial"/>
                <a:cs typeface="Arial"/>
                <a:sym typeface="Arial"/>
              </a:rPr>
              <a:t>there’s a constant back-and-forth communication between two key components: the visuals displayed on the user’s browser (</a:t>
            </a:r>
            <a:r>
              <a:rPr b="1" lang="en-US" sz="1800">
                <a:solidFill>
                  <a:schemeClr val="lt1"/>
                </a:solidFill>
                <a:latin typeface="Arial"/>
                <a:ea typeface="Arial"/>
                <a:cs typeface="Arial"/>
                <a:sym typeface="Arial"/>
              </a:rPr>
              <a:t>frontend) </a:t>
            </a:r>
            <a:r>
              <a:rPr lang="en-US" sz="1800">
                <a:solidFill>
                  <a:schemeClr val="lt1"/>
                </a:solidFill>
                <a:latin typeface="Arial"/>
                <a:ea typeface="Arial"/>
                <a:cs typeface="Arial"/>
                <a:sym typeface="Arial"/>
              </a:rPr>
              <a:t>and the data and logic stored on the server (</a:t>
            </a:r>
            <a:r>
              <a:rPr b="1" lang="en-US" sz="1800">
                <a:solidFill>
                  <a:schemeClr val="lt1"/>
                </a:solidFill>
                <a:latin typeface="Arial"/>
                <a:ea typeface="Arial"/>
                <a:cs typeface="Arial"/>
                <a:sym typeface="Arial"/>
              </a:rPr>
              <a:t>backend).</a:t>
            </a:r>
            <a:endParaRPr/>
          </a:p>
        </p:txBody>
      </p:sp>
      <p:pic>
        <p:nvPicPr>
          <p:cNvPr id="421" name="Google Shape;421;p64"/>
          <p:cNvPicPr preferRelativeResize="0"/>
          <p:nvPr/>
        </p:nvPicPr>
        <p:blipFill rotWithShape="1">
          <a:blip r:embed="rId3">
            <a:alphaModFix/>
          </a:blip>
          <a:srcRect b="0" l="0" r="0" t="0"/>
          <a:stretch/>
        </p:blipFill>
        <p:spPr>
          <a:xfrm>
            <a:off x="0" y="533400"/>
            <a:ext cx="9144000" cy="4896252"/>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Some Cool Stuff I Made…</a:t>
            </a:r>
            <a:endParaRPr/>
          </a:p>
        </p:txBody>
      </p:sp>
      <p:pic>
        <p:nvPicPr>
          <p:cNvPr id="158" name="Google Shape;158;p29"/>
          <p:cNvPicPr preferRelativeResize="0"/>
          <p:nvPr/>
        </p:nvPicPr>
        <p:blipFill>
          <a:blip r:embed="rId3">
            <a:alphaModFix/>
          </a:blip>
          <a:stretch>
            <a:fillRect/>
          </a:stretch>
        </p:blipFill>
        <p:spPr>
          <a:xfrm>
            <a:off x="152400" y="806254"/>
            <a:ext cx="8835236" cy="5899347"/>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Full-Stack Development</a:t>
            </a:r>
            <a:endParaRPr/>
          </a:p>
        </p:txBody>
      </p:sp>
      <p:sp>
        <p:nvSpPr>
          <p:cNvPr id="428" name="Google Shape;428;p65"/>
          <p:cNvSpPr/>
          <p:nvPr/>
        </p:nvSpPr>
        <p:spPr>
          <a:xfrm>
            <a:off x="-1" y="5429653"/>
            <a:ext cx="9155741" cy="984026"/>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9" name="Google Shape;429;p65"/>
          <p:cNvSpPr/>
          <p:nvPr/>
        </p:nvSpPr>
        <p:spPr>
          <a:xfrm>
            <a:off x="304800" y="5614317"/>
            <a:ext cx="866535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Full-Stack Development </a:t>
            </a:r>
            <a:r>
              <a:rPr lang="en-US" sz="1800">
                <a:solidFill>
                  <a:schemeClr val="lt1"/>
                </a:solidFill>
                <a:latin typeface="Arial"/>
                <a:ea typeface="Arial"/>
                <a:cs typeface="Arial"/>
                <a:sym typeface="Arial"/>
              </a:rPr>
              <a:t>is the concept of building </a:t>
            </a:r>
            <a:r>
              <a:rPr b="1" i="1" lang="en-US" sz="1800" u="sng">
                <a:solidFill>
                  <a:schemeClr val="lt1"/>
                </a:solidFill>
                <a:latin typeface="Arial"/>
                <a:ea typeface="Arial"/>
                <a:cs typeface="Arial"/>
                <a:sym typeface="Arial"/>
              </a:rPr>
              <a:t>every</a:t>
            </a:r>
            <a:r>
              <a:rPr i="1" lang="en-US" sz="1800">
                <a:solidFill>
                  <a:schemeClr val="lt1"/>
                </a:solidFill>
                <a:latin typeface="Arial"/>
                <a:ea typeface="Arial"/>
                <a:cs typeface="Arial"/>
                <a:sym typeface="Arial"/>
              </a:rPr>
              <a:t> </a:t>
            </a:r>
            <a:r>
              <a:rPr lang="en-US" sz="1800">
                <a:solidFill>
                  <a:schemeClr val="lt1"/>
                </a:solidFill>
                <a:latin typeface="Arial"/>
                <a:ea typeface="Arial"/>
                <a:cs typeface="Arial"/>
                <a:sym typeface="Arial"/>
              </a:rPr>
              <a:t>aspect of the web application – from the visuals and interactions, to the data transfer and processing.</a:t>
            </a:r>
            <a:endParaRPr b="1" sz="1800" u="sng">
              <a:solidFill>
                <a:schemeClr val="lt1"/>
              </a:solidFill>
              <a:latin typeface="Arial"/>
              <a:ea typeface="Arial"/>
              <a:cs typeface="Arial"/>
              <a:sym typeface="Arial"/>
            </a:endParaRPr>
          </a:p>
        </p:txBody>
      </p:sp>
      <p:pic>
        <p:nvPicPr>
          <p:cNvPr id="430" name="Google Shape;430;p65"/>
          <p:cNvPicPr preferRelativeResize="0"/>
          <p:nvPr/>
        </p:nvPicPr>
        <p:blipFill rotWithShape="1">
          <a:blip r:embed="rId3">
            <a:alphaModFix/>
          </a:blip>
          <a:srcRect b="0" l="0" r="0" t="0"/>
          <a:stretch/>
        </p:blipFill>
        <p:spPr>
          <a:xfrm>
            <a:off x="0" y="533400"/>
            <a:ext cx="9144000" cy="4896252"/>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6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Full-Stack Development</a:t>
            </a:r>
            <a:endParaRPr/>
          </a:p>
        </p:txBody>
      </p:sp>
      <p:sp>
        <p:nvSpPr>
          <p:cNvPr id="437" name="Google Shape;437;p66"/>
          <p:cNvSpPr txBox="1"/>
          <p:nvPr/>
        </p:nvSpPr>
        <p:spPr>
          <a:xfrm>
            <a:off x="0" y="1041306"/>
            <a:ext cx="3079750" cy="2026067"/>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HTML</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CSS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JavaScript</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jQuery</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Bootstrap</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SEO</a:t>
            </a:r>
            <a:endParaRPr/>
          </a:p>
        </p:txBody>
      </p:sp>
      <p:sp>
        <p:nvSpPr>
          <p:cNvPr id="438" name="Google Shape;438;p66"/>
          <p:cNvSpPr txBox="1"/>
          <p:nvPr/>
        </p:nvSpPr>
        <p:spPr>
          <a:xfrm>
            <a:off x="2896001" y="1028449"/>
            <a:ext cx="1920875" cy="1354788"/>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Heroku</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Git</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GitHub</a:t>
            </a:r>
            <a:endParaRPr/>
          </a:p>
        </p:txBody>
      </p:sp>
      <p:sp>
        <p:nvSpPr>
          <p:cNvPr id="439" name="Google Shape;439;p66"/>
          <p:cNvSpPr txBox="1"/>
          <p:nvPr/>
        </p:nvSpPr>
        <p:spPr>
          <a:xfrm>
            <a:off x="0" y="3754837"/>
            <a:ext cx="3962401" cy="18288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APIs (Consuming)</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JSON</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AJAX</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Real Time Cloud Database via Firebase</a:t>
            </a:r>
            <a:endParaRPr sz="2000">
              <a:solidFill>
                <a:schemeClr val="dk1"/>
              </a:solidFill>
              <a:latin typeface="Arial"/>
              <a:ea typeface="Arial"/>
              <a:cs typeface="Arial"/>
              <a:sym typeface="Arial"/>
            </a:endParaRPr>
          </a:p>
        </p:txBody>
      </p:sp>
      <p:sp>
        <p:nvSpPr>
          <p:cNvPr id="440" name="Google Shape;440;p66"/>
          <p:cNvSpPr txBox="1"/>
          <p:nvPr/>
        </p:nvSpPr>
        <p:spPr>
          <a:xfrm>
            <a:off x="5101131" y="1011637"/>
            <a:ext cx="3841750" cy="2743200"/>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Templating Engines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Sessions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Writing tests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Node.js</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Express.js</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Creating APIs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MVC</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User Authentication</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ORM (Sequelize)</a:t>
            </a:r>
            <a:endParaRPr/>
          </a:p>
        </p:txBody>
      </p:sp>
      <p:sp>
        <p:nvSpPr>
          <p:cNvPr id="441" name="Google Shape;441;p66"/>
          <p:cNvSpPr txBox="1"/>
          <p:nvPr/>
        </p:nvSpPr>
        <p:spPr>
          <a:xfrm>
            <a:off x="2940592" y="2832132"/>
            <a:ext cx="2130158" cy="901668"/>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MySQL</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MongoDB</a:t>
            </a:r>
            <a:endParaRPr/>
          </a:p>
        </p:txBody>
      </p:sp>
      <p:sp>
        <p:nvSpPr>
          <p:cNvPr id="442" name="Google Shape;442;p66"/>
          <p:cNvSpPr txBox="1"/>
          <p:nvPr/>
        </p:nvSpPr>
        <p:spPr>
          <a:xfrm>
            <a:off x="5070750" y="4460435"/>
            <a:ext cx="3049242" cy="901668"/>
          </a:xfrm>
          <a:prstGeom prst="rect">
            <a:avLst/>
          </a:prstGeom>
          <a:noFill/>
          <a:ln>
            <a:noFill/>
          </a:ln>
        </p:spPr>
        <p:txBody>
          <a:bodyPr anchorCtr="0" anchor="t" bIns="91425" lIns="91425" spcFirstLastPara="1" rIns="91425" wrap="square" tIns="91425">
            <a:noAutofit/>
          </a:bodyPr>
          <a:lstStyle/>
          <a:p>
            <a:pPr indent="-330200" lvl="0" marL="6858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30200" lvl="0" marL="6858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Algorithms</a:t>
            </a:r>
            <a:endParaRPr/>
          </a:p>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Design Patterns</a:t>
            </a:r>
            <a:endParaRPr/>
          </a:p>
        </p:txBody>
      </p:sp>
      <p:sp>
        <p:nvSpPr>
          <p:cNvPr id="443" name="Google Shape;443;p66"/>
          <p:cNvSpPr txBox="1"/>
          <p:nvPr/>
        </p:nvSpPr>
        <p:spPr>
          <a:xfrm>
            <a:off x="464904" y="3349346"/>
            <a:ext cx="230505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API Interaction</a:t>
            </a:r>
            <a:endParaRPr/>
          </a:p>
        </p:txBody>
      </p:sp>
      <p:sp>
        <p:nvSpPr>
          <p:cNvPr id="444" name="Google Shape;444;p66"/>
          <p:cNvSpPr txBox="1"/>
          <p:nvPr/>
        </p:nvSpPr>
        <p:spPr>
          <a:xfrm>
            <a:off x="3382673" y="2471504"/>
            <a:ext cx="190500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Databases</a:t>
            </a:r>
            <a:endParaRPr/>
          </a:p>
        </p:txBody>
      </p:sp>
      <p:sp>
        <p:nvSpPr>
          <p:cNvPr id="445" name="Google Shape;445;p66"/>
          <p:cNvSpPr txBox="1"/>
          <p:nvPr/>
        </p:nvSpPr>
        <p:spPr>
          <a:xfrm>
            <a:off x="5504959" y="4708441"/>
            <a:ext cx="2592042"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CS Fundamentals </a:t>
            </a:r>
            <a:endParaRPr/>
          </a:p>
        </p:txBody>
      </p:sp>
      <p:sp>
        <p:nvSpPr>
          <p:cNvPr id="446" name="Google Shape;446;p66"/>
          <p:cNvSpPr txBox="1"/>
          <p:nvPr/>
        </p:nvSpPr>
        <p:spPr>
          <a:xfrm>
            <a:off x="438460" y="5554332"/>
            <a:ext cx="390494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Cutting Edge Development</a:t>
            </a:r>
            <a:endParaRPr/>
          </a:p>
        </p:txBody>
      </p:sp>
      <p:sp>
        <p:nvSpPr>
          <p:cNvPr id="447" name="Google Shape;447;p66"/>
          <p:cNvSpPr txBox="1"/>
          <p:nvPr/>
        </p:nvSpPr>
        <p:spPr>
          <a:xfrm>
            <a:off x="1676400" y="5867400"/>
            <a:ext cx="1773681" cy="388803"/>
          </a:xfrm>
          <a:prstGeom prst="rect">
            <a:avLst/>
          </a:prstGeom>
          <a:noFill/>
          <a:ln>
            <a:noFill/>
          </a:ln>
        </p:spPr>
        <p:txBody>
          <a:bodyPr anchorCtr="0" anchor="t" bIns="91425" lIns="91425" spcFirstLastPara="1" rIns="91425" wrap="square" tIns="91425">
            <a:noAutofit/>
          </a:bodyPr>
          <a:lstStyle/>
          <a:p>
            <a:pPr indent="-457200" lvl="0" marL="685800" marR="0" rtl="0" algn="l">
              <a:lnSpc>
                <a:spcPct val="10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p:txBody>
      </p:sp>
      <p:sp>
        <p:nvSpPr>
          <p:cNvPr id="448" name="Google Shape;448;p66"/>
          <p:cNvSpPr txBox="1"/>
          <p:nvPr/>
        </p:nvSpPr>
        <p:spPr>
          <a:xfrm>
            <a:off x="439688" y="634823"/>
            <a:ext cx="2181003"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The Browser</a:t>
            </a:r>
            <a:endParaRPr/>
          </a:p>
        </p:txBody>
      </p:sp>
      <p:sp>
        <p:nvSpPr>
          <p:cNvPr id="449" name="Google Shape;449;p66"/>
          <p:cNvSpPr txBox="1"/>
          <p:nvPr/>
        </p:nvSpPr>
        <p:spPr>
          <a:xfrm>
            <a:off x="3355059" y="634823"/>
            <a:ext cx="1905000"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Dev Tools</a:t>
            </a:r>
            <a:endParaRPr/>
          </a:p>
        </p:txBody>
      </p:sp>
      <p:sp>
        <p:nvSpPr>
          <p:cNvPr id="450" name="Google Shape;450;p66"/>
          <p:cNvSpPr txBox="1"/>
          <p:nvPr/>
        </p:nvSpPr>
        <p:spPr>
          <a:xfrm>
            <a:off x="5562982" y="609600"/>
            <a:ext cx="3522975" cy="451282"/>
          </a:xfrm>
          <a:prstGeom prst="rect">
            <a:avLst/>
          </a:prstGeom>
          <a:noFill/>
          <a:ln>
            <a:noFill/>
          </a:ln>
        </p:spPr>
        <p:txBody>
          <a:bodyPr anchorCtr="0" anchor="t" bIns="91425" lIns="91425" spcFirstLastPara="1" rIns="91425" wrap="square" tIns="91425">
            <a:noAutofit/>
          </a:bodyPr>
          <a:lstStyle/>
          <a:p>
            <a:pPr indent="0" lvl="0" marL="228600" marR="0" rtl="0" algn="l">
              <a:spcBef>
                <a:spcPts val="0"/>
              </a:spcBef>
              <a:spcAft>
                <a:spcPts val="0"/>
              </a:spcAft>
              <a:buClr>
                <a:schemeClr val="dk1"/>
              </a:buClr>
              <a:buSzPts val="2000"/>
              <a:buFont typeface="Arial"/>
              <a:buNone/>
            </a:pPr>
            <a:r>
              <a:rPr b="1" lang="en-US" sz="2000" u="sng">
                <a:solidFill>
                  <a:schemeClr val="dk1"/>
                </a:solidFill>
                <a:latin typeface="Arial"/>
                <a:ea typeface="Arial"/>
                <a:cs typeface="Arial"/>
                <a:sym typeface="Arial"/>
              </a:rPr>
              <a:t>Server Side</a:t>
            </a:r>
            <a:endParaRPr b="1" sz="2000" u="sng">
              <a:solidFill>
                <a:schemeClr val="dk1"/>
              </a:solidFill>
              <a:latin typeface="Arial"/>
              <a:ea typeface="Arial"/>
              <a:cs typeface="Arial"/>
              <a:sym typeface="Arial"/>
            </a:endParaRPr>
          </a:p>
        </p:txBody>
      </p:sp>
      <p:sp>
        <p:nvSpPr>
          <p:cNvPr id="451" name="Google Shape;451;p66"/>
          <p:cNvSpPr txBox="1"/>
          <p:nvPr/>
        </p:nvSpPr>
        <p:spPr>
          <a:xfrm>
            <a:off x="-3208" y="5867400"/>
            <a:ext cx="2213008" cy="482109"/>
          </a:xfrm>
          <a:prstGeom prst="rect">
            <a:avLst/>
          </a:prstGeom>
          <a:noFill/>
          <a:ln>
            <a:noFill/>
          </a:ln>
        </p:spPr>
        <p:txBody>
          <a:bodyPr anchorCtr="0" anchor="t" bIns="91425" lIns="91425" spcFirstLastPara="1" rIns="91425" wrap="square" tIns="91425">
            <a:noAutofit/>
          </a:bodyPr>
          <a:lstStyle/>
          <a:p>
            <a:pPr indent="-457200" lvl="0" marL="6858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React.js</a:t>
            </a:r>
            <a:endParaRPr sz="2000">
              <a:solidFill>
                <a:schemeClr val="dk1"/>
              </a:solidFill>
              <a:latin typeface="Arial"/>
              <a:ea typeface="Arial"/>
              <a:cs typeface="Arial"/>
              <a:sym typeface="Arial"/>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7"/>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Let’s Get Crackin!</a:t>
            </a:r>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Intro to Console / Terminal</a:t>
            </a:r>
            <a:endParaRPr/>
          </a:p>
        </p:txBody>
      </p:sp>
      <p:pic>
        <p:nvPicPr>
          <p:cNvPr descr="http://cdn.osxdaily.com/wp-content/uploads/2013/02/better-looking-terminal-mac-os-x.jpg" id="463" name="Google Shape;463;p68"/>
          <p:cNvPicPr preferRelativeResize="0"/>
          <p:nvPr/>
        </p:nvPicPr>
        <p:blipFill rotWithShape="1">
          <a:blip r:embed="rId3">
            <a:alphaModFix/>
          </a:blip>
          <a:srcRect b="0" l="0" r="0" t="0"/>
          <a:stretch/>
        </p:blipFill>
        <p:spPr>
          <a:xfrm>
            <a:off x="990600" y="847004"/>
            <a:ext cx="7620000" cy="5469195"/>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INSTRUCTOR DEMO</a:t>
            </a:r>
            <a:endParaRPr/>
          </a:p>
        </p:txBody>
      </p:sp>
      <p:sp>
        <p:nvSpPr>
          <p:cNvPr id="470" name="Google Shape;470;p69"/>
          <p:cNvSpPr txBox="1"/>
          <p:nvPr/>
        </p:nvSpPr>
        <p:spPr>
          <a:xfrm>
            <a:off x="304800" y="1447800"/>
            <a:ext cx="8534400" cy="3429000"/>
          </a:xfrm>
          <a:prstGeom prst="rect">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rPr b="1" i="1" lang="en-US" sz="3600">
                <a:solidFill>
                  <a:schemeClr val="dk1"/>
                </a:solidFill>
                <a:latin typeface="Arial"/>
                <a:ea typeface="Arial"/>
                <a:cs typeface="Arial"/>
                <a:sym typeface="Arial"/>
              </a:rPr>
              <a:t>Instructor: Demo </a:t>
            </a:r>
            <a:endParaRPr/>
          </a:p>
          <a:p>
            <a:pPr indent="0" lvl="0" marL="0" marR="0" rtl="0" algn="ctr">
              <a:spcBef>
                <a:spcPts val="0"/>
              </a:spcBef>
              <a:spcAft>
                <a:spcPts val="0"/>
              </a:spcAft>
              <a:buClr>
                <a:schemeClr val="dk1"/>
              </a:buClr>
              <a:buSzPts val="3600"/>
              <a:buFont typeface="Arial"/>
              <a:buNone/>
            </a:pPr>
            <a:r>
              <a:rPr i="1" lang="en-US" sz="3600">
                <a:solidFill>
                  <a:schemeClr val="dk1"/>
                </a:solidFill>
                <a:latin typeface="Arial"/>
                <a:ea typeface="Arial"/>
                <a:cs typeface="Arial"/>
                <a:sym typeface="Arial"/>
              </a:rPr>
              <a:t>(1-ConsoleCommands) </a:t>
            </a:r>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&gt; YOUR TURN!</a:t>
            </a:r>
            <a:endParaRPr/>
          </a:p>
        </p:txBody>
      </p:sp>
      <p:sp>
        <p:nvSpPr>
          <p:cNvPr id="477" name="Google Shape;477;p70"/>
          <p:cNvSpPr/>
          <p:nvPr/>
        </p:nvSpPr>
        <p:spPr>
          <a:xfrm>
            <a:off x="-11741" y="689615"/>
            <a:ext cx="9155741" cy="56265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8" name="Google Shape;478;p70"/>
          <p:cNvSpPr txBox="1"/>
          <p:nvPr/>
        </p:nvSpPr>
        <p:spPr>
          <a:xfrm>
            <a:off x="304800" y="914400"/>
            <a:ext cx="8686800" cy="40934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Assignment:</a:t>
            </a:r>
            <a:endParaRPr/>
          </a:p>
          <a:p>
            <a:pPr indent="0" lvl="0" marL="0" marR="0" rtl="0" algn="l">
              <a:spcBef>
                <a:spcPts val="0"/>
              </a:spcBef>
              <a:spcAft>
                <a:spcPts val="0"/>
              </a:spcAft>
              <a:buNone/>
            </a:pPr>
            <a:r>
              <a:t/>
            </a:r>
            <a:endParaRPr b="1" sz="2000" u="sng">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Make a folder on your desktop named code.</a:t>
            </a:r>
            <a:endParaRPr/>
          </a:p>
          <a:p>
            <a:pPr indent="0" lvl="1" marL="457200" marR="0" rtl="0" algn="l">
              <a:spcBef>
                <a:spcPts val="0"/>
              </a:spcBef>
              <a:spcAft>
                <a:spcPts val="0"/>
              </a:spcAft>
              <a:buNone/>
            </a:pPr>
            <a:r>
              <a:t/>
            </a:r>
            <a:endParaRPr b="1"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Put all of your code that you do inside of that folder.</a:t>
            </a:r>
            <a:endParaRPr/>
          </a:p>
          <a:p>
            <a:pPr indent="-215900" lvl="1" marL="800100" marR="0" rtl="0" algn="l">
              <a:spcBef>
                <a:spcPts val="0"/>
              </a:spcBef>
              <a:spcAft>
                <a:spcPts val="0"/>
              </a:spcAft>
              <a:buClr>
                <a:schemeClr val="dk1"/>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Best Practices:</a:t>
            </a:r>
            <a:endParaRPr/>
          </a:p>
          <a:p>
            <a:pPr indent="-215900" lvl="0" marL="342900" marR="0" rtl="0" algn="l">
              <a:spcBef>
                <a:spcPts val="0"/>
              </a:spcBef>
              <a:spcAft>
                <a:spcPts val="0"/>
              </a:spcAft>
              <a:buClr>
                <a:schemeClr val="dk1"/>
              </a:buClr>
              <a:buSzPts val="2000"/>
              <a:buFont typeface="Arial"/>
              <a:buNone/>
            </a:pPr>
            <a:r>
              <a:t/>
            </a:r>
            <a:endParaRPr b="1" sz="2000">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Always use lowercase for folder and file names.</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Never put in spaces in your folder and file names.</a:t>
            </a:r>
            <a:endParaRPr/>
          </a:p>
          <a:p>
            <a:pPr indent="-215900" lvl="1" marL="80010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Use dashes to separate.</a:t>
            </a:r>
            <a:endParaRPr/>
          </a:p>
        </p:txBody>
      </p:sp>
      <p:sp>
        <p:nvSpPr>
          <p:cNvPr id="479" name="Google Shape;479;p70"/>
          <p:cNvSpPr txBox="1"/>
          <p:nvPr/>
        </p:nvSpPr>
        <p:spPr>
          <a:xfrm>
            <a:off x="2895600" y="124825"/>
            <a:ext cx="60960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Arial"/>
                <a:ea typeface="Arial"/>
                <a:cs typeface="Arial"/>
                <a:sym typeface="Arial"/>
              </a:rPr>
              <a:t>Activity: </a:t>
            </a:r>
            <a:r>
              <a:rPr lang="en-US" sz="1800">
                <a:solidFill>
                  <a:schemeClr val="dk1"/>
                </a:solidFill>
                <a:latin typeface="Arial"/>
                <a:ea typeface="Arial"/>
                <a:cs typeface="Arial"/>
                <a:sym typeface="Arial"/>
              </a:rPr>
              <a:t>Get Situated </a:t>
            </a:r>
            <a:r>
              <a:rPr b="1" lang="en-US" sz="1800">
                <a:solidFill>
                  <a:schemeClr val="dk1"/>
                </a:solidFill>
                <a:latin typeface="Arial"/>
                <a:ea typeface="Arial"/>
                <a:cs typeface="Arial"/>
                <a:sym typeface="Arial"/>
              </a:rPr>
              <a:t>|  Suggested Time: </a:t>
            </a:r>
            <a:r>
              <a:rPr lang="en-US" sz="1800">
                <a:solidFill>
                  <a:schemeClr val="dk1"/>
                </a:solidFill>
                <a:latin typeface="Arial"/>
                <a:ea typeface="Arial"/>
                <a:cs typeface="Arial"/>
                <a:sym typeface="Arial"/>
              </a:rPr>
              <a:t>1 min</a:t>
            </a:r>
            <a:endParaRPr i="1" sz="1800">
              <a:solidFill>
                <a:schemeClr val="dk1"/>
              </a:solidFill>
              <a:latin typeface="Arial"/>
              <a:ea typeface="Arial"/>
              <a:cs typeface="Arial"/>
              <a:sym typeface="Arial"/>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&gt; YOUR TURN!</a:t>
            </a:r>
            <a:endParaRPr/>
          </a:p>
        </p:txBody>
      </p:sp>
      <p:sp>
        <p:nvSpPr>
          <p:cNvPr id="486" name="Google Shape;486;p71"/>
          <p:cNvSpPr/>
          <p:nvPr/>
        </p:nvSpPr>
        <p:spPr>
          <a:xfrm>
            <a:off x="-11741" y="689615"/>
            <a:ext cx="9155741" cy="562658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7" name="Google Shape;487;p71"/>
          <p:cNvSpPr txBox="1"/>
          <p:nvPr/>
        </p:nvSpPr>
        <p:spPr>
          <a:xfrm>
            <a:off x="304800" y="914400"/>
            <a:ext cx="8686800"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Assignment:</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From the Terminal / Console and using only the command line, create: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new folder with the name of first_day_stuff.</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 new HTML file with the name of first_day.html.</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Open the current folder containing the new HTML file.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Bonus:</a:t>
            </a:r>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Create multiple directories/folders with the names one_folder and second_folder in one command.</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Create multiple files with the names one.html and two.html in one command in the first_day_stuff directory.</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
        <p:nvSpPr>
          <p:cNvPr id="488" name="Google Shape;488;p71"/>
          <p:cNvSpPr txBox="1"/>
          <p:nvPr/>
        </p:nvSpPr>
        <p:spPr>
          <a:xfrm>
            <a:off x="2895600" y="124825"/>
            <a:ext cx="60960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Arial"/>
                <a:ea typeface="Arial"/>
                <a:cs typeface="Arial"/>
                <a:sym typeface="Arial"/>
              </a:rPr>
              <a:t>Activity</a:t>
            </a:r>
            <a:r>
              <a:rPr i="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Console Commands </a:t>
            </a:r>
            <a:r>
              <a:rPr b="1" lang="en-US" sz="1800">
                <a:solidFill>
                  <a:schemeClr val="dk1"/>
                </a:solidFill>
                <a:latin typeface="Arial"/>
                <a:ea typeface="Arial"/>
                <a:cs typeface="Arial"/>
                <a:sym typeface="Arial"/>
              </a:rPr>
              <a:t>|  Suggested Time: </a:t>
            </a:r>
            <a:r>
              <a:rPr lang="en-US" sz="1800">
                <a:solidFill>
                  <a:schemeClr val="dk1"/>
                </a:solidFill>
                <a:latin typeface="Arial"/>
                <a:ea typeface="Arial"/>
                <a:cs typeface="Arial"/>
                <a:sym typeface="Arial"/>
              </a:rPr>
              <a:t>12 min</a:t>
            </a:r>
            <a:endParaRPr i="1" sz="1800">
              <a:solidFill>
                <a:schemeClr val="dk1"/>
              </a:solidFill>
              <a:latin typeface="Arial"/>
              <a:ea typeface="Arial"/>
              <a:cs typeface="Arial"/>
              <a:sym typeface="Arial"/>
            </a:endParaRP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Intro to Console</a:t>
            </a:r>
            <a:endParaRPr/>
          </a:p>
        </p:txBody>
      </p:sp>
      <p:sp>
        <p:nvSpPr>
          <p:cNvPr id="495" name="Google Shape;495;p72"/>
          <p:cNvSpPr txBox="1"/>
          <p:nvPr/>
        </p:nvSpPr>
        <p:spPr>
          <a:xfrm>
            <a:off x="1209676" y="963052"/>
            <a:ext cx="6457950" cy="1098174"/>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4200"/>
              <a:buFont typeface="Arial"/>
              <a:buNone/>
            </a:pPr>
            <a:r>
              <a:rPr b="1" i="1" lang="en-US" sz="4200">
                <a:solidFill>
                  <a:schemeClr val="dk1"/>
                </a:solidFill>
                <a:latin typeface="Arial"/>
                <a:ea typeface="Arial"/>
                <a:cs typeface="Arial"/>
                <a:sym typeface="Arial"/>
              </a:rPr>
              <a:t>Discuss with Neighbors</a:t>
            </a:r>
            <a:endParaRPr/>
          </a:p>
        </p:txBody>
      </p:sp>
      <p:pic>
        <p:nvPicPr>
          <p:cNvPr descr="http://www.mememaker.net/static/images/memes/3481290.jpg" id="496" name="Google Shape;496;p72"/>
          <p:cNvPicPr preferRelativeResize="0"/>
          <p:nvPr/>
        </p:nvPicPr>
        <p:blipFill rotWithShape="1">
          <a:blip r:embed="rId3">
            <a:alphaModFix/>
          </a:blip>
          <a:srcRect b="0" l="0" r="0" t="0"/>
          <a:stretch/>
        </p:blipFill>
        <p:spPr>
          <a:xfrm>
            <a:off x="2057400" y="1828800"/>
            <a:ext cx="4876800" cy="4035552"/>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3"/>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Hello, HTML</a:t>
            </a:r>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&lt;title&gt; Intro to HTML &lt;/title&gt;</a:t>
            </a:r>
            <a:endParaRPr/>
          </a:p>
        </p:txBody>
      </p:sp>
      <p:pic>
        <p:nvPicPr>
          <p:cNvPr descr="https://upload.wikimedia.org/wikipedia/commons/thumb/6/61/HTML5_logo_and_wordmark.svg/2000px-HTML5_logo_and_wordmark.svg.png" id="509" name="Google Shape;509;p74"/>
          <p:cNvPicPr preferRelativeResize="0"/>
          <p:nvPr/>
        </p:nvPicPr>
        <p:blipFill rotWithShape="1">
          <a:blip r:embed="rId3">
            <a:alphaModFix/>
          </a:blip>
          <a:srcRect b="0" l="0" r="0" t="0"/>
          <a:stretch/>
        </p:blipFill>
        <p:spPr>
          <a:xfrm>
            <a:off x="-1" y="897972"/>
            <a:ext cx="4101965" cy="4101965"/>
          </a:xfrm>
          <a:prstGeom prst="rect">
            <a:avLst/>
          </a:prstGeom>
          <a:noFill/>
          <a:ln>
            <a:noFill/>
          </a:ln>
        </p:spPr>
      </p:pic>
      <p:pic>
        <p:nvPicPr>
          <p:cNvPr descr="http://www.99lime.com/_bak/topics/you-only-need-10-tags/assets/example3.jpg" id="510" name="Google Shape;510;p74"/>
          <p:cNvPicPr preferRelativeResize="0"/>
          <p:nvPr/>
        </p:nvPicPr>
        <p:blipFill rotWithShape="1">
          <a:blip r:embed="rId4">
            <a:alphaModFix/>
          </a:blip>
          <a:srcRect b="0" l="0" r="0" t="0"/>
          <a:stretch/>
        </p:blipFill>
        <p:spPr>
          <a:xfrm>
            <a:off x="4127364" y="927158"/>
            <a:ext cx="4776296" cy="4141353"/>
          </a:xfrm>
          <a:prstGeom prst="rect">
            <a:avLst/>
          </a:prstGeom>
          <a:noFill/>
          <a:ln>
            <a:noFill/>
          </a:ln>
        </p:spPr>
      </p:pic>
      <p:sp>
        <p:nvSpPr>
          <p:cNvPr id="511" name="Google Shape;511;p74"/>
          <p:cNvSpPr/>
          <p:nvPr/>
        </p:nvSpPr>
        <p:spPr>
          <a:xfrm>
            <a:off x="-1" y="5220236"/>
            <a:ext cx="9155741" cy="1197089"/>
          </a:xfrm>
          <a:prstGeom prst="rect">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74"/>
          <p:cNvSpPr/>
          <p:nvPr/>
        </p:nvSpPr>
        <p:spPr>
          <a:xfrm>
            <a:off x="179711" y="5310948"/>
            <a:ext cx="8796315" cy="10156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000"/>
              <a:buFont typeface="Arial"/>
              <a:buChar char="•"/>
            </a:pPr>
            <a:r>
              <a:rPr b="1" lang="en-US" sz="2000">
                <a:solidFill>
                  <a:schemeClr val="lt1"/>
                </a:solidFill>
                <a:latin typeface="Arial"/>
                <a:ea typeface="Arial"/>
                <a:cs typeface="Arial"/>
                <a:sym typeface="Arial"/>
              </a:rPr>
              <a:t>HTML </a:t>
            </a:r>
            <a:r>
              <a:rPr lang="en-US" sz="2000">
                <a:solidFill>
                  <a:schemeClr val="lt1"/>
                </a:solidFill>
                <a:latin typeface="Arial"/>
                <a:ea typeface="Arial"/>
                <a:cs typeface="Arial"/>
                <a:sym typeface="Arial"/>
              </a:rPr>
              <a:t>is one of the three base languages behind </a:t>
            </a:r>
            <a:r>
              <a:rPr lang="en-US" sz="2000" u="sng">
                <a:solidFill>
                  <a:schemeClr val="lt1"/>
                </a:solidFill>
                <a:latin typeface="Arial"/>
                <a:ea typeface="Arial"/>
                <a:cs typeface="Arial"/>
                <a:sym typeface="Arial"/>
              </a:rPr>
              <a:t>every single website</a:t>
            </a:r>
            <a:r>
              <a:rPr lang="en-US" sz="2000">
                <a:solidFill>
                  <a:schemeClr val="lt1"/>
                </a:solidFill>
                <a:latin typeface="Arial"/>
                <a:ea typeface="Arial"/>
                <a:cs typeface="Arial"/>
                <a:sym typeface="Arial"/>
              </a:rPr>
              <a:t>.</a:t>
            </a:r>
            <a:endParaRPr/>
          </a:p>
          <a:p>
            <a:pPr indent="-215900" lvl="0" marL="342900" marR="0" rtl="0" algn="l">
              <a:spcBef>
                <a:spcPts val="0"/>
              </a:spcBef>
              <a:spcAft>
                <a:spcPts val="0"/>
              </a:spcAft>
              <a:buClr>
                <a:schemeClr val="dk1"/>
              </a:buClr>
              <a:buSzPts val="2000"/>
              <a:buFont typeface="Arial"/>
              <a:buNone/>
            </a:pPr>
            <a:r>
              <a:t/>
            </a:r>
            <a:endParaRPr sz="2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It defines all of the basic content and a </a:t>
            </a:r>
            <a:r>
              <a:rPr i="1" lang="en-US" sz="2000">
                <a:solidFill>
                  <a:schemeClr val="lt1"/>
                </a:solidFill>
                <a:latin typeface="Arial"/>
                <a:ea typeface="Arial"/>
                <a:cs typeface="Arial"/>
                <a:sym typeface="Arial"/>
              </a:rPr>
              <a:t>bit</a:t>
            </a:r>
            <a:r>
              <a:rPr lang="en-US" sz="2000">
                <a:solidFill>
                  <a:schemeClr val="lt1"/>
                </a:solidFill>
                <a:latin typeface="Arial"/>
                <a:ea typeface="Arial"/>
                <a:cs typeface="Arial"/>
                <a:sym typeface="Arial"/>
              </a:rPr>
              <a:t> of formatting.</a:t>
            </a:r>
            <a:endParaRPr b="1" sz="2000" u="sng">
              <a:solidFill>
                <a:schemeClr val="lt1"/>
              </a:solidFill>
              <a:latin typeface="Arial"/>
              <a:ea typeface="Arial"/>
              <a:cs typeface="Arial"/>
              <a:sym typeface="Aria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D1A35"/>
        </a:solidFill>
      </p:bgPr>
    </p:bg>
    <p:spTree>
      <p:nvGrpSpPr>
        <p:cNvPr id="162" name="Shape 162"/>
        <p:cNvGrpSpPr/>
        <p:nvPr/>
      </p:nvGrpSpPr>
      <p:grpSpPr>
        <a:xfrm>
          <a:off x="0" y="0"/>
          <a:ext cx="0" cy="0"/>
          <a:chOff x="0" y="0"/>
          <a:chExt cx="0" cy="0"/>
        </a:xfrm>
      </p:grpSpPr>
      <p:sp>
        <p:nvSpPr>
          <p:cNvPr id="163" name="Google Shape;163;p30"/>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i="1" lang="en-US"/>
              <a:t>The Path of Learning</a:t>
            </a:r>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&gt; YOUR TURN</a:t>
            </a:r>
            <a:endParaRPr/>
          </a:p>
        </p:txBody>
      </p:sp>
      <p:sp>
        <p:nvSpPr>
          <p:cNvPr id="519" name="Google Shape;519;p75"/>
          <p:cNvSpPr/>
          <p:nvPr/>
        </p:nvSpPr>
        <p:spPr>
          <a:xfrm>
            <a:off x="-11741" y="689615"/>
            <a:ext cx="9155741" cy="57627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0" name="Google Shape;520;p75"/>
          <p:cNvSpPr txBox="1"/>
          <p:nvPr/>
        </p:nvSpPr>
        <p:spPr>
          <a:xfrm>
            <a:off x="222729" y="831753"/>
            <a:ext cx="8686800" cy="547842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Arial"/>
                <a:ea typeface="Arial"/>
                <a:cs typeface="Arial"/>
                <a:sym typeface="Arial"/>
              </a:rPr>
              <a:t>Assignment: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a new HTML file, create the basic structure of an HTML document and include the following in it:</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DOCTYPE declaration.</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Head tag with a title tag.</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H1 tag with a title of your choice.</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Embed an image.</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Create the following three links on your page:</a:t>
            </a:r>
            <a:endParaRPr/>
          </a:p>
          <a:p>
            <a:pPr indent="-342900" lvl="2" marL="12573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One link that has target="_blank" which opens a new tab when clicked</a:t>
            </a:r>
            <a:endParaRPr/>
          </a:p>
          <a:p>
            <a:pPr indent="-342900" lvl="2" marL="12573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Make the second link bold.</a:t>
            </a:r>
            <a:endParaRPr/>
          </a:p>
          <a:p>
            <a:pPr indent="-342900" lvl="2" marL="12573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Make the third link a placeholder so it goes nowhere.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2200">
                <a:solidFill>
                  <a:schemeClr val="dk1"/>
                </a:solidFill>
                <a:latin typeface="Arial"/>
                <a:ea typeface="Arial"/>
                <a:cs typeface="Arial"/>
                <a:sym typeface="Arial"/>
              </a:rPr>
              <a:t>Bonus:</a:t>
            </a:r>
            <a:endParaRPr sz="2200">
              <a:solidFill>
                <a:schemeClr val="dk1"/>
              </a:solidFill>
              <a:latin typeface="Arial"/>
              <a:ea typeface="Arial"/>
              <a:cs typeface="Arial"/>
              <a:sym typeface="Arial"/>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Create an ordered list of steps to make a sandwich.</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Create an unordered list of 5 bands/musicians you like.</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Create a table with 2 columns (animal class and animal name) and 4 rows of animals.</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Use an alternate way of separating links without line breaks.</a:t>
            </a:r>
            <a:endParaRPr/>
          </a:p>
          <a:p>
            <a:pPr indent="-342900" lvl="1" marL="8001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Embed a YouTube video of your favorite band/musician.</a:t>
            </a:r>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76"/>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YouTube Video Walkthrough!</a:t>
            </a:r>
            <a:endParaRPr/>
          </a:p>
        </p:txBody>
      </p:sp>
      <p:pic>
        <p:nvPicPr>
          <p:cNvPr id="527" name="Google Shape;527;p76"/>
          <p:cNvPicPr preferRelativeResize="0"/>
          <p:nvPr/>
        </p:nvPicPr>
        <p:blipFill rotWithShape="1">
          <a:blip r:embed="rId3">
            <a:alphaModFix/>
          </a:blip>
          <a:srcRect b="0" l="0" r="0" t="0"/>
          <a:stretch/>
        </p:blipFill>
        <p:spPr>
          <a:xfrm>
            <a:off x="330200" y="762000"/>
            <a:ext cx="8343900" cy="4733814"/>
          </a:xfrm>
          <a:prstGeom prst="rect">
            <a:avLst/>
          </a:prstGeom>
          <a:noFill/>
          <a:ln>
            <a:noFill/>
          </a:ln>
        </p:spPr>
      </p:pic>
      <p:sp>
        <p:nvSpPr>
          <p:cNvPr id="528" name="Google Shape;528;p76"/>
          <p:cNvSpPr/>
          <p:nvPr/>
        </p:nvSpPr>
        <p:spPr>
          <a:xfrm>
            <a:off x="330200" y="5603960"/>
            <a:ext cx="83439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Arial"/>
                <a:ea typeface="Arial"/>
                <a:cs typeface="Arial"/>
                <a:sym typeface="Arial"/>
                <a:hlinkClick r:id="rId4"/>
              </a:rPr>
              <a:t>https://www.youtube.com/watch?v=ieb6Svbc10E&amp;index=1&amp;list=PLgJ8UgkiorCnMLsUevoQRxH8t9bt7ne14</a:t>
            </a:r>
            <a:endParaRPr sz="1800">
              <a:solidFill>
                <a:schemeClr val="dk1"/>
              </a:solidFill>
              <a:latin typeface="Arial"/>
              <a:ea typeface="Arial"/>
              <a:cs typeface="Arial"/>
              <a:sym typeface="Arial"/>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&lt;title&gt; Intro to HTML &lt;/title&gt;</a:t>
            </a:r>
            <a:endParaRPr/>
          </a:p>
        </p:txBody>
      </p:sp>
      <p:sp>
        <p:nvSpPr>
          <p:cNvPr id="535" name="Google Shape;535;p77"/>
          <p:cNvSpPr txBox="1"/>
          <p:nvPr/>
        </p:nvSpPr>
        <p:spPr>
          <a:xfrm>
            <a:off x="3208820" y="2935535"/>
            <a:ext cx="6457950" cy="109817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000"/>
              <a:buFont typeface="Arial"/>
              <a:buNone/>
            </a:pPr>
            <a:r>
              <a:rPr b="1" i="1" lang="en-US" sz="6000">
                <a:solidFill>
                  <a:schemeClr val="dk1"/>
                </a:solidFill>
                <a:latin typeface="Arial"/>
                <a:ea typeface="Arial"/>
                <a:cs typeface="Arial"/>
                <a:sym typeface="Arial"/>
              </a:rPr>
              <a:t>How’d it go?</a:t>
            </a:r>
            <a:endParaRPr/>
          </a:p>
        </p:txBody>
      </p:sp>
      <p:pic>
        <p:nvPicPr>
          <p:cNvPr descr="http://static1.squarespace.com/static/553ac67be4b0301603207af9/t/557d4704e4b05efa91181261/1434273541516/question+answer+meme" id="536" name="Google Shape;536;p77"/>
          <p:cNvPicPr preferRelativeResize="0"/>
          <p:nvPr/>
        </p:nvPicPr>
        <p:blipFill rotWithShape="1">
          <a:blip r:embed="rId3">
            <a:alphaModFix/>
          </a:blip>
          <a:srcRect b="0" l="0" r="0" t="0"/>
          <a:stretch/>
        </p:blipFill>
        <p:spPr>
          <a:xfrm>
            <a:off x="330200" y="1498852"/>
            <a:ext cx="3447706" cy="4097274"/>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8"/>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100"/>
              <a:buFont typeface="Arial"/>
              <a:buNone/>
            </a:pPr>
            <a:r>
              <a:rPr lang="en-US"/>
              <a:t>Homework!</a:t>
            </a:r>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Homework “Due”: Next Class</a:t>
            </a:r>
            <a:endParaRPr/>
          </a:p>
        </p:txBody>
      </p:sp>
      <p:sp>
        <p:nvSpPr>
          <p:cNvPr id="548" name="Google Shape;548;p79"/>
          <p:cNvSpPr txBox="1"/>
          <p:nvPr/>
        </p:nvSpPr>
        <p:spPr>
          <a:xfrm>
            <a:off x="304800" y="914400"/>
            <a:ext cx="868680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By Next Class:</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Figure out where the GitHub Repo is for our class. </a:t>
            </a:r>
            <a:endParaRPr b="0" i="0" sz="2000" u="none" cap="none" strike="noStrike">
              <a:solidFill>
                <a:schemeClr val="dk1"/>
              </a:solidFill>
              <a:latin typeface="Arial"/>
              <a:ea typeface="Arial"/>
              <a:cs typeface="Arial"/>
              <a:sym typeface="Arial"/>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Re-do the Terminal example from class today. </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Re-do the HTML example from class today. </a:t>
            </a:r>
            <a:endParaRPr/>
          </a:p>
          <a:p>
            <a:pPr indent="-158750" lvl="2" marL="12001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2" marL="120015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Watch the Walkthrough Video if you felt a bit lost.  </a:t>
            </a:r>
            <a:endParaRPr/>
          </a:p>
          <a:p>
            <a:pPr indent="-158750" lvl="1" marL="742950" marR="0" rtl="0" algn="l">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Your Goals...</a:t>
            </a:r>
            <a:endParaRPr/>
          </a:p>
        </p:txBody>
      </p:sp>
      <p:sp>
        <p:nvSpPr>
          <p:cNvPr id="170" name="Google Shape;170;p31"/>
          <p:cNvSpPr txBox="1"/>
          <p:nvPr/>
        </p:nvSpPr>
        <p:spPr>
          <a:xfrm>
            <a:off x="4884900" y="838200"/>
            <a:ext cx="3573414"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u="sng">
                <a:solidFill>
                  <a:schemeClr val="dk1"/>
                </a:solidFill>
                <a:latin typeface="Arial"/>
                <a:ea typeface="Arial"/>
                <a:cs typeface="Arial"/>
                <a:sym typeface="Arial"/>
              </a:rPr>
              <a:t>New Career</a:t>
            </a:r>
            <a:endParaRPr/>
          </a:p>
        </p:txBody>
      </p:sp>
      <p:sp>
        <p:nvSpPr>
          <p:cNvPr id="171" name="Google Shape;171;p31"/>
          <p:cNvSpPr txBox="1"/>
          <p:nvPr/>
        </p:nvSpPr>
        <p:spPr>
          <a:xfrm>
            <a:off x="304800" y="1123517"/>
            <a:ext cx="45801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Basically 1000% of you said…</a:t>
            </a:r>
            <a:endParaRPr/>
          </a:p>
        </p:txBody>
      </p:sp>
      <p:pic>
        <p:nvPicPr>
          <p:cNvPr descr="http://images.boomsbeat.com/data/images/full/212361/when-you-get-a-new-job.jpg" id="172" name="Google Shape;172;p31"/>
          <p:cNvPicPr preferRelativeResize="0"/>
          <p:nvPr/>
        </p:nvPicPr>
        <p:blipFill rotWithShape="1">
          <a:blip r:embed="rId3">
            <a:alphaModFix/>
          </a:blip>
          <a:srcRect b="0" l="0" r="0" t="0"/>
          <a:stretch/>
        </p:blipFill>
        <p:spPr>
          <a:xfrm>
            <a:off x="1828800" y="2031878"/>
            <a:ext cx="5410200" cy="4057651"/>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Your Goals...</a:t>
            </a:r>
            <a:endParaRPr/>
          </a:p>
        </p:txBody>
      </p:sp>
      <p:sp>
        <p:nvSpPr>
          <p:cNvPr id="179" name="Google Shape;179;p32"/>
          <p:cNvSpPr txBox="1"/>
          <p:nvPr/>
        </p:nvSpPr>
        <p:spPr>
          <a:xfrm>
            <a:off x="304800" y="1440540"/>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escape a “</a:t>
            </a:r>
            <a:r>
              <a:rPr lang="en-US" sz="2400" u="sng">
                <a:solidFill>
                  <a:schemeClr val="dk1"/>
                </a:solidFill>
                <a:latin typeface="Arial"/>
                <a:ea typeface="Arial"/>
                <a:cs typeface="Arial"/>
                <a:sym typeface="Arial"/>
              </a:rPr>
              <a:t>dead-end job</a:t>
            </a:r>
            <a:r>
              <a:rPr lang="en-US" sz="2400">
                <a:solidFill>
                  <a:schemeClr val="dk1"/>
                </a:solidFill>
                <a:latin typeface="Arial"/>
                <a:ea typeface="Arial"/>
                <a:cs typeface="Arial"/>
                <a:sym typeface="Arial"/>
              </a:rPr>
              <a:t>”</a:t>
            </a:r>
            <a:endParaRPr/>
          </a:p>
        </p:txBody>
      </p:sp>
      <p:sp>
        <p:nvSpPr>
          <p:cNvPr id="180" name="Google Shape;180;p32"/>
          <p:cNvSpPr txBox="1"/>
          <p:nvPr/>
        </p:nvSpPr>
        <p:spPr>
          <a:xfrm>
            <a:off x="304800" y="2024936"/>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pursue a “</a:t>
            </a:r>
            <a:r>
              <a:rPr lang="en-US" sz="2400" u="sng">
                <a:solidFill>
                  <a:schemeClr val="dk1"/>
                </a:solidFill>
                <a:latin typeface="Arial"/>
                <a:ea typeface="Arial"/>
                <a:cs typeface="Arial"/>
                <a:sym typeface="Arial"/>
              </a:rPr>
              <a:t>dream</a:t>
            </a:r>
            <a:r>
              <a:rPr lang="en-US" sz="2400">
                <a:solidFill>
                  <a:schemeClr val="dk1"/>
                </a:solidFill>
                <a:latin typeface="Arial"/>
                <a:ea typeface="Arial"/>
                <a:cs typeface="Arial"/>
                <a:sym typeface="Arial"/>
              </a:rPr>
              <a:t>”</a:t>
            </a:r>
            <a:endParaRPr/>
          </a:p>
        </p:txBody>
      </p:sp>
      <p:sp>
        <p:nvSpPr>
          <p:cNvPr id="181" name="Google Shape;181;p32"/>
          <p:cNvSpPr txBox="1"/>
          <p:nvPr/>
        </p:nvSpPr>
        <p:spPr>
          <a:xfrm>
            <a:off x="304800" y="2609332"/>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be able to “</a:t>
            </a:r>
            <a:r>
              <a:rPr lang="en-US" sz="2400" u="sng">
                <a:solidFill>
                  <a:schemeClr val="dk1"/>
                </a:solidFill>
                <a:latin typeface="Arial"/>
                <a:ea typeface="Arial"/>
                <a:cs typeface="Arial"/>
                <a:sym typeface="Arial"/>
              </a:rPr>
              <a:t>create</a:t>
            </a:r>
            <a:r>
              <a:rPr lang="en-US" sz="2400">
                <a:solidFill>
                  <a:schemeClr val="dk1"/>
                </a:solidFill>
                <a:latin typeface="Arial"/>
                <a:ea typeface="Arial"/>
                <a:cs typeface="Arial"/>
                <a:sym typeface="Arial"/>
              </a:rPr>
              <a:t>”</a:t>
            </a:r>
            <a:endParaRPr/>
          </a:p>
        </p:txBody>
      </p:sp>
      <p:sp>
        <p:nvSpPr>
          <p:cNvPr id="182" name="Google Shape;182;p32"/>
          <p:cNvSpPr txBox="1"/>
          <p:nvPr/>
        </p:nvSpPr>
        <p:spPr>
          <a:xfrm>
            <a:off x="304800" y="3193728"/>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follow a “</a:t>
            </a:r>
            <a:r>
              <a:rPr lang="en-US" sz="2400" u="sng">
                <a:solidFill>
                  <a:schemeClr val="dk1"/>
                </a:solidFill>
                <a:latin typeface="Arial"/>
                <a:ea typeface="Arial"/>
                <a:cs typeface="Arial"/>
                <a:sym typeface="Arial"/>
              </a:rPr>
              <a:t>fascination</a:t>
            </a:r>
            <a:r>
              <a:rPr lang="en-US" sz="2400">
                <a:solidFill>
                  <a:schemeClr val="dk1"/>
                </a:solidFill>
                <a:latin typeface="Arial"/>
                <a:ea typeface="Arial"/>
                <a:cs typeface="Arial"/>
                <a:sym typeface="Arial"/>
              </a:rPr>
              <a:t>”</a:t>
            </a:r>
            <a:endParaRPr/>
          </a:p>
        </p:txBody>
      </p:sp>
      <p:sp>
        <p:nvSpPr>
          <p:cNvPr id="183" name="Google Shape;183;p32"/>
          <p:cNvSpPr txBox="1"/>
          <p:nvPr/>
        </p:nvSpPr>
        <p:spPr>
          <a:xfrm>
            <a:off x="304800" y="3778124"/>
            <a:ext cx="868680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attain “</a:t>
            </a:r>
            <a:r>
              <a:rPr lang="en-US" sz="2400" u="sng">
                <a:solidFill>
                  <a:schemeClr val="dk1"/>
                </a:solidFill>
                <a:latin typeface="Arial"/>
                <a:ea typeface="Arial"/>
                <a:cs typeface="Arial"/>
                <a:sym typeface="Arial"/>
              </a:rPr>
              <a:t>financial stability</a:t>
            </a:r>
            <a:r>
              <a:rPr lang="en-US" sz="2400">
                <a:solidFill>
                  <a:schemeClr val="dk1"/>
                </a:solidFill>
                <a:latin typeface="Arial"/>
                <a:ea typeface="Arial"/>
                <a:cs typeface="Arial"/>
                <a:sym typeface="Arial"/>
              </a:rPr>
              <a:t>”</a:t>
            </a:r>
            <a:endParaRPr/>
          </a:p>
        </p:txBody>
      </p:sp>
      <p:sp>
        <p:nvSpPr>
          <p:cNvPr id="184" name="Google Shape;184;p32"/>
          <p:cNvSpPr txBox="1"/>
          <p:nvPr/>
        </p:nvSpPr>
        <p:spPr>
          <a:xfrm>
            <a:off x="304801" y="4362520"/>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attain “</a:t>
            </a:r>
            <a:r>
              <a:rPr lang="en-US" sz="2400" u="sng">
                <a:solidFill>
                  <a:schemeClr val="dk1"/>
                </a:solidFill>
                <a:latin typeface="Arial"/>
                <a:ea typeface="Arial"/>
                <a:cs typeface="Arial"/>
                <a:sym typeface="Arial"/>
              </a:rPr>
              <a:t>financial freedom</a:t>
            </a:r>
            <a:r>
              <a:rPr lang="en-US" sz="2400">
                <a:solidFill>
                  <a:schemeClr val="dk1"/>
                </a:solidFill>
                <a:latin typeface="Arial"/>
                <a:ea typeface="Arial"/>
                <a:cs typeface="Arial"/>
                <a:sym typeface="Arial"/>
              </a:rPr>
              <a:t>”</a:t>
            </a:r>
            <a:endParaRPr/>
          </a:p>
        </p:txBody>
      </p:sp>
      <p:sp>
        <p:nvSpPr>
          <p:cNvPr id="185" name="Google Shape;185;p32"/>
          <p:cNvSpPr txBox="1"/>
          <p:nvPr/>
        </p:nvSpPr>
        <p:spPr>
          <a:xfrm>
            <a:off x="304800" y="4946916"/>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a:t>
            </a:r>
            <a:r>
              <a:rPr lang="en-US" sz="2400" u="sng">
                <a:solidFill>
                  <a:schemeClr val="dk1"/>
                </a:solidFill>
                <a:latin typeface="Arial"/>
                <a:ea typeface="Arial"/>
                <a:cs typeface="Arial"/>
                <a:sym typeface="Arial"/>
              </a:rPr>
              <a:t>challenge</a:t>
            </a:r>
            <a:r>
              <a:rPr lang="en-US" sz="2400">
                <a:solidFill>
                  <a:schemeClr val="dk1"/>
                </a:solidFill>
                <a:latin typeface="Arial"/>
                <a:ea typeface="Arial"/>
                <a:cs typeface="Arial"/>
                <a:sym typeface="Arial"/>
              </a:rPr>
              <a:t>” yourself</a:t>
            </a:r>
            <a:endParaRPr/>
          </a:p>
        </p:txBody>
      </p:sp>
      <p:sp>
        <p:nvSpPr>
          <p:cNvPr id="186" name="Google Shape;186;p32"/>
          <p:cNvSpPr txBox="1"/>
          <p:nvPr/>
        </p:nvSpPr>
        <p:spPr>
          <a:xfrm>
            <a:off x="332438" y="838200"/>
            <a:ext cx="548098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sng">
                <a:solidFill>
                  <a:schemeClr val="dk1"/>
                </a:solidFill>
                <a:latin typeface="Arial"/>
                <a:ea typeface="Arial"/>
                <a:cs typeface="Arial"/>
                <a:sym typeface="Arial"/>
              </a:rPr>
              <a:t>And why do you want a new career?</a:t>
            </a:r>
            <a:endParaRPr/>
          </a:p>
        </p:txBody>
      </p:sp>
      <p:sp>
        <p:nvSpPr>
          <p:cNvPr id="187" name="Google Shape;187;p32"/>
          <p:cNvSpPr txBox="1"/>
          <p:nvPr/>
        </p:nvSpPr>
        <p:spPr>
          <a:xfrm>
            <a:off x="304800" y="5531309"/>
            <a:ext cx="86868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To be a “</a:t>
            </a:r>
            <a:r>
              <a:rPr lang="en-US" sz="2400" u="sng">
                <a:solidFill>
                  <a:schemeClr val="dk1"/>
                </a:solidFill>
                <a:latin typeface="Arial"/>
                <a:ea typeface="Arial"/>
                <a:cs typeface="Arial"/>
                <a:sym typeface="Arial"/>
              </a:rPr>
              <a:t>role model</a:t>
            </a:r>
            <a:r>
              <a:rPr lang="en-US" sz="2400">
                <a:solidFill>
                  <a:schemeClr val="dk1"/>
                </a:solidFill>
                <a:latin typeface="Arial"/>
                <a:ea typeface="Arial"/>
                <a:cs typeface="Arial"/>
                <a:sym typeface="Arial"/>
              </a:rPr>
              <a:t>” for kids</a:t>
            </a:r>
            <a:endParaRPr/>
          </a:p>
        </p:txBody>
      </p:sp>
      <p:pic>
        <p:nvPicPr>
          <p:cNvPr descr="http://s2.quickmeme.com/img/74/74e004eeea3edb4c231d09763dfacf85bb6bf56184b0dfc8c7aaaf5ed3e55a27.jpg" id="188" name="Google Shape;188;p32"/>
          <p:cNvPicPr preferRelativeResize="0"/>
          <p:nvPr/>
        </p:nvPicPr>
        <p:blipFill rotWithShape="1">
          <a:blip r:embed="rId3">
            <a:alphaModFix/>
          </a:blip>
          <a:srcRect b="0" l="0" r="0" t="0"/>
          <a:stretch/>
        </p:blipFill>
        <p:spPr>
          <a:xfrm>
            <a:off x="4686300" y="1823772"/>
            <a:ext cx="4210487" cy="3152813"/>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Your Goal = Our Goal</a:t>
            </a:r>
            <a:endParaRPr/>
          </a:p>
        </p:txBody>
      </p:sp>
      <p:sp>
        <p:nvSpPr>
          <p:cNvPr id="195" name="Google Shape;195;p33"/>
          <p:cNvSpPr txBox="1"/>
          <p:nvPr/>
        </p:nvSpPr>
        <p:spPr>
          <a:xfrm>
            <a:off x="289560" y="762000"/>
            <a:ext cx="8583814" cy="5638800"/>
          </a:xfrm>
          <a:prstGeom prst="rect">
            <a:avLst/>
          </a:prstGeom>
          <a:noFill/>
          <a:ln>
            <a:noFill/>
          </a:ln>
        </p:spPr>
        <p:txBody>
          <a:bodyPr anchorCtr="0" anchor="t" bIns="45700" lIns="91425" spcFirstLastPara="1" rIns="91425" wrap="square" tIns="45700">
            <a:noAutofit/>
          </a:bodyPr>
          <a:lstStyle/>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a:p>
            <a:pPr indent="0" lvl="0" marL="228600" marR="0" rtl="0" algn="ctr">
              <a:lnSpc>
                <a:spcPct val="90000"/>
              </a:lnSpc>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As instructors, </a:t>
            </a:r>
            <a:endParaRPr/>
          </a:p>
          <a:p>
            <a:pPr indent="0" lvl="0" marL="228600" marR="0" rtl="0" algn="ctr">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we take your goals </a:t>
            </a:r>
            <a:r>
              <a:rPr b="1" lang="en-US" sz="3200" u="sng">
                <a:solidFill>
                  <a:schemeClr val="dk1"/>
                </a:solidFill>
                <a:latin typeface="Arial"/>
                <a:ea typeface="Arial"/>
                <a:cs typeface="Arial"/>
                <a:sym typeface="Arial"/>
              </a:rPr>
              <a:t>very, </a:t>
            </a:r>
            <a:r>
              <a:rPr b="1" i="1" lang="en-US" sz="3200" u="sng">
                <a:solidFill>
                  <a:schemeClr val="dk1"/>
                </a:solidFill>
                <a:latin typeface="Arial"/>
                <a:ea typeface="Arial"/>
                <a:cs typeface="Arial"/>
                <a:sym typeface="Arial"/>
              </a:rPr>
              <a:t>very</a:t>
            </a:r>
            <a:r>
              <a:rPr b="1" lang="en-US" sz="3200" u="sng">
                <a:solidFill>
                  <a:schemeClr val="dk1"/>
                </a:solidFill>
                <a:latin typeface="Arial"/>
                <a:ea typeface="Arial"/>
                <a:cs typeface="Arial"/>
                <a:sym typeface="Arial"/>
              </a:rPr>
              <a:t> seriously.</a:t>
            </a:r>
            <a:endParaRPr/>
          </a:p>
          <a:p>
            <a:pPr indent="0" lvl="0" marL="228600" marR="0" rtl="0" algn="ctr">
              <a:lnSpc>
                <a:spcPct val="90000"/>
              </a:lnSpc>
              <a:spcBef>
                <a:spcPts val="0"/>
              </a:spcBef>
              <a:spcAft>
                <a:spcPts val="0"/>
              </a:spcAft>
              <a:buClr>
                <a:schemeClr val="dk1"/>
              </a:buClr>
              <a:buSzPts val="3200"/>
              <a:buFont typeface="Arial"/>
              <a:buNone/>
            </a:pPr>
            <a:r>
              <a:t/>
            </a:r>
            <a:endParaRPr b="1" sz="3200" u="sng">
              <a:solidFill>
                <a:schemeClr val="dk1"/>
              </a:solidFill>
              <a:latin typeface="Arial"/>
              <a:ea typeface="Arial"/>
              <a:cs typeface="Arial"/>
              <a:sym typeface="Aria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a:t>Support Team</a:t>
            </a:r>
            <a:endParaRPr/>
          </a:p>
        </p:txBody>
      </p:sp>
      <p:sp>
        <p:nvSpPr>
          <p:cNvPr id="202" name="Google Shape;202;p34"/>
          <p:cNvSpPr txBox="1"/>
          <p:nvPr/>
        </p:nvSpPr>
        <p:spPr>
          <a:xfrm>
            <a:off x="289560" y="762000"/>
            <a:ext cx="8583814" cy="5334000"/>
          </a:xfrm>
          <a:prstGeom prst="rect">
            <a:avLst/>
          </a:prstGeom>
          <a:noFill/>
          <a:ln>
            <a:noFill/>
          </a:ln>
        </p:spPr>
        <p:txBody>
          <a:bodyPr anchorCtr="0" anchor="t" bIns="45700" lIns="91425" spcFirstLastPara="1" rIns="91425" wrap="square" tIns="45700">
            <a:noAutofit/>
          </a:bodyPr>
          <a:lstStyle/>
          <a:p>
            <a:pPr indent="0" lvl="0" marL="228600" marR="0" rtl="0" algn="l">
              <a:lnSpc>
                <a:spcPct val="90000"/>
              </a:lnSpc>
              <a:spcBef>
                <a:spcPts val="0"/>
              </a:spcBef>
              <a:spcAft>
                <a:spcPts val="0"/>
              </a:spcAft>
              <a:buClr>
                <a:schemeClr val="dk1"/>
              </a:buClr>
              <a:buSzPts val="1500"/>
              <a:buFont typeface="Arial"/>
              <a:buNone/>
            </a:pPr>
            <a:r>
              <a:t/>
            </a:r>
            <a:endParaRPr b="1" sz="1500">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3200"/>
              <a:buFont typeface="Arial"/>
              <a:buNone/>
            </a:pPr>
            <a:r>
              <a:rPr b="1" lang="en-US" sz="3200">
                <a:solidFill>
                  <a:schemeClr val="dk1"/>
                </a:solidFill>
                <a:latin typeface="Arial"/>
                <a:ea typeface="Arial"/>
                <a:cs typeface="Arial"/>
                <a:sym typeface="Arial"/>
              </a:rPr>
              <a:t>Our Promise:</a:t>
            </a:r>
            <a:endParaRPr/>
          </a:p>
          <a:p>
            <a:pPr indent="0" lvl="0" marL="22860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If you’re willing to put in the time – and you take our advice, we’re here to help you </a:t>
            </a:r>
            <a:r>
              <a:rPr lang="en-US" sz="2400" u="sng">
                <a:solidFill>
                  <a:schemeClr val="dk1"/>
                </a:solidFill>
                <a:latin typeface="Arial"/>
                <a:ea typeface="Arial"/>
                <a:cs typeface="Arial"/>
                <a:sym typeface="Arial"/>
              </a:rPr>
              <a:t>100% of the way</a:t>
            </a:r>
            <a:r>
              <a:rPr lang="en-US" sz="2400">
                <a:solidFill>
                  <a:schemeClr val="dk1"/>
                </a:solidFill>
                <a:latin typeface="Arial"/>
                <a:ea typeface="Arial"/>
                <a:cs typeface="Arial"/>
                <a:sym typeface="Arial"/>
              </a:rPr>
              <a:t>. </a:t>
            </a:r>
            <a:endParaRPr/>
          </a:p>
          <a:p>
            <a:pPr indent="0" lvl="0" marL="228600" marR="0" rtl="0" algn="l">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0" lvl="0" marL="22860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This goes for everyone working behind the program:</a:t>
            </a:r>
            <a:endParaRPr/>
          </a:p>
          <a:p>
            <a:pPr indent="0" lvl="1" marL="6858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10287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Instructors</a:t>
            </a:r>
            <a:endParaRPr/>
          </a:p>
          <a:p>
            <a:pPr indent="-190500" lvl="1" marL="10287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10287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TAs </a:t>
            </a:r>
            <a:endParaRPr/>
          </a:p>
          <a:p>
            <a:pPr indent="-190500" lvl="1" marL="10287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10287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Student Success Team</a:t>
            </a:r>
            <a:endParaRPr/>
          </a:p>
          <a:p>
            <a:pPr indent="-190500" lvl="1" marL="10287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10287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Career Coaches</a:t>
            </a:r>
            <a:endParaRPr/>
          </a:p>
          <a:p>
            <a:pPr indent="-190500" lvl="1" marL="1028700" marR="0" rtl="0" algn="l">
              <a:lnSpc>
                <a:spcPct val="9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342900" lvl="1" marL="10287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Everyone Else!</a:t>
            </a:r>
            <a:endParaRPr/>
          </a:p>
          <a:p>
            <a:pPr indent="0" lvl="0" marL="228600" marR="0" rtl="0" algn="ctr">
              <a:lnSpc>
                <a:spcPct val="90000"/>
              </a:lnSpc>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LA">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F -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utgers -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UTAusti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